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48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pos="1656" userDrawn="1">
          <p15:clr>
            <a:srgbClr val="A4A3A4"/>
          </p15:clr>
        </p15:guide>
        <p15:guide id="4" orient="horz" pos="3792" userDrawn="1">
          <p15:clr>
            <a:srgbClr val="A4A3A4"/>
          </p15:clr>
        </p15:guide>
        <p15:guide id="5" orient="horz" pos="4200" userDrawn="1">
          <p15:clr>
            <a:srgbClr val="A4A3A4"/>
          </p15:clr>
        </p15:guide>
        <p15:guide id="6" pos="3168" userDrawn="1">
          <p15:clr>
            <a:srgbClr val="A4A3A4"/>
          </p15:clr>
        </p15:guide>
        <p15:guide id="7" orient="horz" pos="960" userDrawn="1">
          <p15:clr>
            <a:srgbClr val="A4A3A4"/>
          </p15:clr>
        </p15:guide>
        <p15:guide id="8" pos="234" userDrawn="1">
          <p15:clr>
            <a:srgbClr val="A4A3A4"/>
          </p15:clr>
        </p15:guide>
        <p15:guide id="9" pos="288" userDrawn="1">
          <p15:clr>
            <a:srgbClr val="A4A3A4"/>
          </p15:clr>
        </p15:guide>
        <p15:guide id="10" pos="5184" userDrawn="1">
          <p15:clr>
            <a:srgbClr val="A4A3A4"/>
          </p15:clr>
        </p15:guide>
        <p15:guide id="13" orient="horz" pos="3672" userDrawn="1">
          <p15:clr>
            <a:srgbClr val="A4A3A4"/>
          </p15:clr>
        </p15:guide>
        <p15:guide id="14" orient="horz" pos="1512" userDrawn="1">
          <p15:clr>
            <a:srgbClr val="A4A3A4"/>
          </p15:clr>
        </p15:guide>
        <p15:guide id="15" orient="horz" pos="39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5771"/>
    <a:srgbClr val="45559C"/>
    <a:srgbClr val="0071BC"/>
    <a:srgbClr val="F3BD30"/>
    <a:srgbClr val="EE0A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3"/>
    <p:restoredTop sz="94595"/>
  </p:normalViewPr>
  <p:slideViewPr>
    <p:cSldViewPr snapToGrid="0" snapToObjects="1" showGuides="1">
      <p:cViewPr varScale="1">
        <p:scale>
          <a:sx n="130" d="100"/>
          <a:sy n="130" d="100"/>
        </p:scale>
        <p:origin x="1840" y="192"/>
      </p:cViewPr>
      <p:guideLst>
        <p:guide orient="horz" pos="1248"/>
        <p:guide pos="2160"/>
        <p:guide pos="1656"/>
        <p:guide orient="horz" pos="3792"/>
        <p:guide orient="horz" pos="4200"/>
        <p:guide pos="3168"/>
        <p:guide orient="horz" pos="960"/>
        <p:guide pos="234"/>
        <p:guide pos="288"/>
        <p:guide pos="5184"/>
        <p:guide orient="horz" pos="3672"/>
        <p:guide orient="horz" pos="1512"/>
        <p:guide orient="horz" pos="39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7CE26-65E1-5448-8401-17D69FE7D46E}" type="datetimeFigureOut">
              <a:rPr lang="en-US" smtClean="0"/>
              <a:t>1/16/20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8C305-960D-8446-A211-5D267F1A2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014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7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47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12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38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81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51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6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19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71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6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14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1/16/20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23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34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1/16/20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63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13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9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55EB6-E869-FB47-8973-84276EEBE2E0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614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32.emf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5.emf"/><Relationship Id="rId4" Type="http://schemas.openxmlformats.org/officeDocument/2006/relationships/image" Target="../media/image18.emf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38.emf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emf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17.jpg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13.emf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3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8.jp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emf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29.jpeg"/><Relationship Id="rId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0A126AA-4661-994A-892D-7403269DE807}"/>
              </a:ext>
            </a:extLst>
          </p:cNvPr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67A145-63A4-6F47-B9D3-6F87B0F08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7995" y="5101713"/>
            <a:ext cx="740031" cy="7671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C6D96B-8B26-4943-B585-01F639FE4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1350">
            <a:off x="41863" y="352680"/>
            <a:ext cx="8898064" cy="59587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460A8B-55D9-C24D-8673-E41DE4C65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24" y="1116680"/>
            <a:ext cx="5609492" cy="336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18E3E7-D16A-6A4E-8867-1E483DF8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718" y="5032340"/>
            <a:ext cx="329688" cy="2909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D4291F-28C6-ED4C-B97D-4DFAEA77B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531165" y="1277579"/>
            <a:ext cx="4296575" cy="42965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FFF425B-79C9-D445-A04F-7EC18A33AB30}"/>
              </a:ext>
            </a:extLst>
          </p:cNvPr>
          <p:cNvGrpSpPr/>
          <p:nvPr/>
        </p:nvGrpSpPr>
        <p:grpSpPr>
          <a:xfrm>
            <a:off x="4905977" y="5528270"/>
            <a:ext cx="3896599" cy="474035"/>
            <a:chOff x="6541301" y="6228026"/>
            <a:chExt cx="5195465" cy="63204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D97D940-07C6-5E46-9DB9-D583DA9E5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F8B862A-BBA6-9C40-9D81-1B4C5BED8AE9}"/>
                </a:ext>
              </a:extLst>
            </p:cNvPr>
            <p:cNvSpPr/>
            <p:nvPr/>
          </p:nvSpPr>
          <p:spPr>
            <a:xfrm>
              <a:off x="6541301" y="6387471"/>
              <a:ext cx="3322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200" b="1" dirty="0">
                <a:solidFill>
                  <a:srgbClr val="005A9B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1026" name="Picture 2" descr="https://lh3.googleusercontent.com/v70Tv-OZ2ZrLYHMfbNcg8o5FCcfhTe1-wSlzxX45WaO2r1Jp1HU9iyBjDGXWDoCLLwCeI4hpuOpxnhacxOABX22K7S2Q-dRDPPM3ZT9os8Y9t_gH8ugir_Rv62L-BdYBZhmgqlhzeQE">
            <a:extLst>
              <a:ext uri="{FF2B5EF4-FFF2-40B4-BE49-F238E27FC236}">
                <a16:creationId xmlns:a16="http://schemas.microsoft.com/office/drawing/2014/main" id="{9C06F891-8538-9446-99FE-F46E8C7A6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0338" y="2257969"/>
            <a:ext cx="4262318" cy="263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0BFA70-C281-6D4C-A9C8-338A47CAE6B7}"/>
              </a:ext>
            </a:extLst>
          </p:cNvPr>
          <p:cNvSpPr txBox="1"/>
          <p:nvPr/>
        </p:nvSpPr>
        <p:spPr>
          <a:xfrm>
            <a:off x="3362066" y="4973713"/>
            <a:ext cx="4808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Visit</a:t>
            </a:r>
            <a:r>
              <a:rPr lang="en-US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STEPUPphysics.org</a:t>
            </a:r>
            <a:r>
              <a:rPr lang="en-US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</a:t>
            </a:r>
            <a:r>
              <a:rPr lang="en-US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to help empower young women to pursue physics degrees.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477167-5EAD-FF42-8A92-A9915A1DF7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4472" y="1439621"/>
            <a:ext cx="4800600" cy="685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B50382-A159-884F-A216-652CC2D1B6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706" y="857250"/>
            <a:ext cx="2562225" cy="1504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41669-CB38-AB41-A100-66DB2F1401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2428875"/>
            <a:ext cx="2171700" cy="2933700"/>
          </a:xfrm>
          <a:prstGeom prst="rect">
            <a:avLst/>
          </a:prstGeom>
          <a:ln w="19050">
            <a:solidFill>
              <a:srgbClr val="1B577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FED6913-BEBA-AB44-9E6C-A05A79787582}"/>
              </a:ext>
            </a:extLst>
          </p:cNvPr>
          <p:cNvSpPr/>
          <p:nvPr/>
        </p:nvSpPr>
        <p:spPr>
          <a:xfrm>
            <a:off x="10160" y="0"/>
            <a:ext cx="9150773" cy="853440"/>
          </a:xfrm>
          <a:prstGeom prst="rect">
            <a:avLst/>
          </a:prstGeom>
          <a:solidFill>
            <a:srgbClr val="4E67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443FC7-3725-DA4A-901B-3029806673A8}"/>
              </a:ext>
            </a:extLst>
          </p:cNvPr>
          <p:cNvSpPr/>
          <p:nvPr/>
        </p:nvSpPr>
        <p:spPr>
          <a:xfrm>
            <a:off x="1" y="6024880"/>
            <a:ext cx="9150773" cy="853440"/>
          </a:xfrm>
          <a:prstGeom prst="rect">
            <a:avLst/>
          </a:prstGeom>
          <a:solidFill>
            <a:srgbClr val="5570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47F169-F1F8-C447-AB1B-E110F9D90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7" y="702853"/>
            <a:ext cx="3409950" cy="19716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ECB016-71CD-B74C-9EF7-B5F264C8AD26}"/>
              </a:ext>
            </a:extLst>
          </p:cNvPr>
          <p:cNvSpPr/>
          <p:nvPr/>
        </p:nvSpPr>
        <p:spPr>
          <a:xfrm>
            <a:off x="2642793" y="2400300"/>
            <a:ext cx="277388" cy="1603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5774FE-FF26-CA47-9598-E43D245D8FA5}"/>
              </a:ext>
            </a:extLst>
          </p:cNvPr>
          <p:cNvGrpSpPr/>
          <p:nvPr/>
        </p:nvGrpSpPr>
        <p:grpSpPr>
          <a:xfrm>
            <a:off x="4905977" y="5528270"/>
            <a:ext cx="3896599" cy="474035"/>
            <a:chOff x="6541301" y="6228026"/>
            <a:chExt cx="5195465" cy="63204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D7C024-2B4A-6240-87BE-0E6ED063F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675221E-F6DD-CE4A-B9CF-8317A48BF70F}"/>
                </a:ext>
              </a:extLst>
            </p:cNvPr>
            <p:cNvSpPr/>
            <p:nvPr/>
          </p:nvSpPr>
          <p:spPr>
            <a:xfrm>
              <a:off x="6541301" y="6387471"/>
              <a:ext cx="3322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200" b="1" dirty="0">
                <a:solidFill>
                  <a:srgbClr val="005A9B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6A032BB-7D94-7341-AE8F-2519E035D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10469">
            <a:off x="8113956" y="2300088"/>
            <a:ext cx="1892863" cy="2322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B7D7A2-C47D-324D-8588-4BFCCCFB9FBD}"/>
              </a:ext>
            </a:extLst>
          </p:cNvPr>
          <p:cNvSpPr txBox="1"/>
          <p:nvPr/>
        </p:nvSpPr>
        <p:spPr>
          <a:xfrm>
            <a:off x="3340156" y="2311812"/>
            <a:ext cx="4587386" cy="3070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Kinect contains two motion detectors: a video camera to recognize physical features and a depth sensor, which transmits near-infrared laser light that gets reflected off of various parts of the room and is detected by the sensor. </a:t>
            </a:r>
          </a:p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time-of-flight between transmission and detection allows the detector to build a 3D image! </a:t>
            </a:r>
          </a:p>
          <a:p>
            <a:endParaRPr lang="en-US" sz="135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9D93D0-5C29-B948-8912-6DDD3C96F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045" y="1628439"/>
            <a:ext cx="4800600" cy="685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AF7C3D-0CDC-0E48-8E61-5DC644D34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2426677"/>
            <a:ext cx="2171700" cy="2943225"/>
          </a:xfrm>
          <a:prstGeom prst="rect">
            <a:avLst/>
          </a:prstGeom>
          <a:ln w="19050">
            <a:solidFill>
              <a:srgbClr val="F3BD30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AF3A9FB-0131-B846-AB15-AD65565BD15D}"/>
              </a:ext>
            </a:extLst>
          </p:cNvPr>
          <p:cNvSpPr/>
          <p:nvPr/>
        </p:nvSpPr>
        <p:spPr>
          <a:xfrm>
            <a:off x="1" y="6959"/>
            <a:ext cx="9150773" cy="8534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0DB081-7C3F-9B41-85F2-206FE18D74A0}"/>
              </a:ext>
            </a:extLst>
          </p:cNvPr>
          <p:cNvSpPr/>
          <p:nvPr/>
        </p:nvSpPr>
        <p:spPr>
          <a:xfrm>
            <a:off x="1" y="6005323"/>
            <a:ext cx="9150773" cy="8534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7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B3EF59E-9D30-E74F-AB97-8F795C699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07687">
            <a:off x="7634776" y="1878540"/>
            <a:ext cx="2502254" cy="29112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72FBD5-715F-1547-B5EE-0064BDF2D225}"/>
              </a:ext>
            </a:extLst>
          </p:cNvPr>
          <p:cNvSpPr txBox="1"/>
          <p:nvPr/>
        </p:nvSpPr>
        <p:spPr>
          <a:xfrm>
            <a:off x="3349976" y="2303988"/>
            <a:ext cx="45723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During his PhD, Ramón became interested in issues contributing to the lack of diversity in physics. He completed a AAAS Fellowship in the Department of Education and then spent a few years consulting with academic institutions. 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Currently he is an assistant professor specializing in physics education research with a focus on equity and inclusion.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EA6B90-B02A-F14A-852D-502C9F7C42CC}"/>
              </a:ext>
            </a:extLst>
          </p:cNvPr>
          <p:cNvGrpSpPr/>
          <p:nvPr/>
        </p:nvGrpSpPr>
        <p:grpSpPr>
          <a:xfrm>
            <a:off x="4905977" y="5528270"/>
            <a:ext cx="3896599" cy="474035"/>
            <a:chOff x="6541301" y="6228026"/>
            <a:chExt cx="5195465" cy="6320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975E2A9-5CD5-B841-9CC1-B2B729F75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E5053D-F356-0048-98AD-86E91927A62B}"/>
                </a:ext>
              </a:extLst>
            </p:cNvPr>
            <p:cNvSpPr/>
            <p:nvPr/>
          </p:nvSpPr>
          <p:spPr>
            <a:xfrm>
              <a:off x="6541301" y="6387471"/>
              <a:ext cx="3322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200" b="1" dirty="0">
                <a:solidFill>
                  <a:srgbClr val="005A9B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FA13C61-2603-CB47-9F54-4409684F8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437" y="1421197"/>
            <a:ext cx="4800600" cy="68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2AE855-B1DF-2F45-AE21-9C9A5E57EC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841" y="924161"/>
            <a:ext cx="2495550" cy="1390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E47F29-0012-6D4A-8052-50448D5A08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2428875"/>
            <a:ext cx="2171700" cy="29337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E473657-155D-C44B-965D-3FBE71D31374}"/>
              </a:ext>
            </a:extLst>
          </p:cNvPr>
          <p:cNvSpPr/>
          <p:nvPr/>
        </p:nvSpPr>
        <p:spPr>
          <a:xfrm>
            <a:off x="1" y="0"/>
            <a:ext cx="9150773" cy="8534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6F8251-20E2-D245-B2D3-CAD8FD2CA230}"/>
              </a:ext>
            </a:extLst>
          </p:cNvPr>
          <p:cNvSpPr/>
          <p:nvPr/>
        </p:nvSpPr>
        <p:spPr>
          <a:xfrm>
            <a:off x="1" y="6000750"/>
            <a:ext cx="9150773" cy="8534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8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BA0F1F-B03E-5944-A952-E5B719ADA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49394"/>
            <a:ext cx="2562225" cy="1504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4C1BC8-48A3-DD40-B3C2-7AECC102A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531165" y="1277579"/>
            <a:ext cx="4296575" cy="42965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7054D7B-F556-E34D-90BF-F86CFCA5AB28}"/>
              </a:ext>
            </a:extLst>
          </p:cNvPr>
          <p:cNvGrpSpPr/>
          <p:nvPr/>
        </p:nvGrpSpPr>
        <p:grpSpPr>
          <a:xfrm>
            <a:off x="4905977" y="5528270"/>
            <a:ext cx="3896599" cy="474035"/>
            <a:chOff x="6541301" y="6228026"/>
            <a:chExt cx="5195465" cy="6320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AD0C91B-07AF-6945-9539-9C3572CD0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C529AB-7059-3F45-A8B0-C49F48EC6DF5}"/>
                </a:ext>
              </a:extLst>
            </p:cNvPr>
            <p:cNvSpPr/>
            <p:nvPr/>
          </p:nvSpPr>
          <p:spPr>
            <a:xfrm>
              <a:off x="6541301" y="6387471"/>
              <a:ext cx="3322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200" b="1" dirty="0">
                <a:solidFill>
                  <a:srgbClr val="005A9B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02292E7-5DB7-F243-920D-BDEC4F6A9AD2}"/>
              </a:ext>
            </a:extLst>
          </p:cNvPr>
          <p:cNvSpPr txBox="1"/>
          <p:nvPr/>
        </p:nvSpPr>
        <p:spPr>
          <a:xfrm>
            <a:off x="3346679" y="2295033"/>
            <a:ext cx="4772025" cy="3347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physics degree can qualify you for an astounding variety of careers, including education, government labs, medical and tech facilities, even Wall Street! </a:t>
            </a:r>
          </a:p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Each </a:t>
            </a:r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Across the Spectrum 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playing card deck includes profiles of women and gender minorities and their various professions, showing how diverse backgrounds and experiences contribute to a stronger scientific community. </a:t>
            </a:r>
          </a:p>
          <a:p>
            <a:endParaRPr lang="en-US" sz="13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A1C7F7-C9C1-BC46-9472-26F243355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2391" y="1637071"/>
            <a:ext cx="4800600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FCF8D5-5648-404F-AE13-EDAEC411B3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865" y="2428876"/>
            <a:ext cx="1852613" cy="297170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B058725-8790-554E-97DB-94ED76CFE03A}"/>
              </a:ext>
            </a:extLst>
          </p:cNvPr>
          <p:cNvSpPr/>
          <p:nvPr/>
        </p:nvSpPr>
        <p:spPr>
          <a:xfrm>
            <a:off x="10160" y="0"/>
            <a:ext cx="9150773" cy="853440"/>
          </a:xfrm>
          <a:prstGeom prst="rect">
            <a:avLst/>
          </a:prstGeom>
          <a:solidFill>
            <a:srgbClr val="4E67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B11D45-A5CE-5E4C-A63E-01CF7701BE3C}"/>
              </a:ext>
            </a:extLst>
          </p:cNvPr>
          <p:cNvSpPr/>
          <p:nvPr/>
        </p:nvSpPr>
        <p:spPr>
          <a:xfrm>
            <a:off x="1" y="6024880"/>
            <a:ext cx="9150773" cy="853440"/>
          </a:xfrm>
          <a:prstGeom prst="rect">
            <a:avLst/>
          </a:prstGeom>
          <a:solidFill>
            <a:srgbClr val="5570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5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7685CA-A3E3-9B48-B434-A2A879B7C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23" y="465192"/>
            <a:ext cx="3019425" cy="18383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42CF41-036F-C24C-86AB-490C8689BF6F}"/>
              </a:ext>
            </a:extLst>
          </p:cNvPr>
          <p:cNvSpPr txBox="1"/>
          <p:nvPr/>
        </p:nvSpPr>
        <p:spPr>
          <a:xfrm>
            <a:off x="7350708" y="2562175"/>
            <a:ext cx="1052827" cy="450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75" b="1" dirty="0" err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aip.org</a:t>
            </a:r>
            <a:r>
              <a:rPr lang="en-US" sz="975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/statistics</a:t>
            </a:r>
          </a:p>
          <a:p>
            <a:endParaRPr lang="en-US" sz="135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7CAAEA2-DBCC-DD45-84A8-528C57C94176}"/>
              </a:ext>
            </a:extLst>
          </p:cNvPr>
          <p:cNvGrpSpPr/>
          <p:nvPr/>
        </p:nvGrpSpPr>
        <p:grpSpPr>
          <a:xfrm>
            <a:off x="4905977" y="5528270"/>
            <a:ext cx="3896599" cy="474035"/>
            <a:chOff x="6541301" y="6228026"/>
            <a:chExt cx="5195465" cy="63204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421AC76-4E6B-E644-A778-C522987A6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1AD0B29-A9EC-BB44-BEB6-D9D5C011039D}"/>
                </a:ext>
              </a:extLst>
            </p:cNvPr>
            <p:cNvSpPr/>
            <p:nvPr/>
          </p:nvSpPr>
          <p:spPr>
            <a:xfrm>
              <a:off x="6541301" y="6387471"/>
              <a:ext cx="3322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200" b="1" dirty="0">
                <a:solidFill>
                  <a:srgbClr val="005A9B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1F711C8-0FC9-BB40-B7C5-F3AF5D2FB8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129" y="2085649"/>
            <a:ext cx="2170719" cy="22278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9A24D4-6CCD-CD41-9C77-F889FF8BDBE9}"/>
              </a:ext>
            </a:extLst>
          </p:cNvPr>
          <p:cNvSpPr txBox="1"/>
          <p:nvPr/>
        </p:nvSpPr>
        <p:spPr>
          <a:xfrm>
            <a:off x="3384303" y="2306139"/>
            <a:ext cx="5329177" cy="727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25" b="1" dirty="0">
                <a:solidFill>
                  <a:srgbClr val="1B577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No. of Tenured /Tenure-Track Faculty Hired by Physics Departments</a:t>
            </a:r>
          </a:p>
          <a:p>
            <a:br>
              <a:rPr lang="en-US" sz="1350" dirty="0"/>
            </a:br>
            <a:endParaRPr lang="en-US" sz="135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1F807-0923-3943-B5F2-F477DE9ED4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6055" y="1453941"/>
            <a:ext cx="5048250" cy="68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B04049-147F-624F-A362-6A5BBD63DA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6844" y="2674443"/>
            <a:ext cx="5596636" cy="26087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FA3689-66A5-3A4D-B774-D8098CC06D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626" y="2428875"/>
            <a:ext cx="2171700" cy="2943225"/>
          </a:xfrm>
          <a:prstGeom prst="rect">
            <a:avLst/>
          </a:prstGeom>
          <a:ln w="19050">
            <a:solidFill>
              <a:srgbClr val="1B577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39B474D-69B2-3E41-9FE2-3881A79EB77B}"/>
              </a:ext>
            </a:extLst>
          </p:cNvPr>
          <p:cNvSpPr/>
          <p:nvPr/>
        </p:nvSpPr>
        <p:spPr>
          <a:xfrm>
            <a:off x="-6773" y="0"/>
            <a:ext cx="9150773" cy="853440"/>
          </a:xfrm>
          <a:prstGeom prst="rect">
            <a:avLst/>
          </a:prstGeom>
          <a:solidFill>
            <a:srgbClr val="0D6B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06BD1E-D15B-5B44-88C7-A1CE1BE3303A}"/>
              </a:ext>
            </a:extLst>
          </p:cNvPr>
          <p:cNvSpPr/>
          <p:nvPr/>
        </p:nvSpPr>
        <p:spPr>
          <a:xfrm>
            <a:off x="-6773" y="6002084"/>
            <a:ext cx="9150773" cy="853440"/>
          </a:xfrm>
          <a:prstGeom prst="rect">
            <a:avLst/>
          </a:prstGeom>
          <a:solidFill>
            <a:srgbClr val="0D6B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5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0"/>
    </mc:Choice>
    <mc:Fallback xmlns="">
      <p:transition spd="slow" advTm="2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9D430D7-8376-B34F-932A-E4ABD912F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07687">
            <a:off x="7634776" y="1878540"/>
            <a:ext cx="2502254" cy="29112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59124F-C5F4-D442-A893-0EF997FE6D59}"/>
              </a:ext>
            </a:extLst>
          </p:cNvPr>
          <p:cNvSpPr txBox="1"/>
          <p:nvPr/>
        </p:nvSpPr>
        <p:spPr>
          <a:xfrm>
            <a:off x="3358330" y="2330940"/>
            <a:ext cx="4647155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Zahra switched her major to physics to seek a deeper understanding of materials science. As she worked at NIST to get a taste of research, she instead discovered her passion for computer science.</a:t>
            </a:r>
          </a:p>
          <a:p>
            <a:r>
              <a:rPr lang="en-US" dirty="0">
                <a:latin typeface="Helvetica" pitchFamily="2" charset="0"/>
              </a:rPr>
              <a:t> </a:t>
            </a:r>
          </a:p>
          <a:p>
            <a:r>
              <a:rPr lang="en-US" dirty="0">
                <a:latin typeface="Helvetica" pitchFamily="2" charset="0"/>
              </a:rPr>
              <a:t>Currently, Zahra works on Google Search, debugging and fixing issues before they become visible to users. </a:t>
            </a:r>
          </a:p>
          <a:p>
            <a:endParaRPr lang="en-US" sz="135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13244B-0FD6-FD4F-BF17-5044DCB75E98}"/>
              </a:ext>
            </a:extLst>
          </p:cNvPr>
          <p:cNvGrpSpPr/>
          <p:nvPr/>
        </p:nvGrpSpPr>
        <p:grpSpPr>
          <a:xfrm>
            <a:off x="4905977" y="5528270"/>
            <a:ext cx="3896599" cy="474035"/>
            <a:chOff x="6541301" y="6228026"/>
            <a:chExt cx="5195465" cy="63204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C389D2B-BD67-8D41-9CE9-3DADF1351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8642031-FD5F-D642-92AB-EED9794B77C5}"/>
                </a:ext>
              </a:extLst>
            </p:cNvPr>
            <p:cNvSpPr/>
            <p:nvPr/>
          </p:nvSpPr>
          <p:spPr>
            <a:xfrm>
              <a:off x="6541301" y="6387471"/>
              <a:ext cx="3322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200" b="1" dirty="0">
                <a:solidFill>
                  <a:srgbClr val="005A9B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0E87C11-CBE2-F34A-95AF-04A0BDD84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600" y="1486688"/>
            <a:ext cx="4800600" cy="685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C04B45-A026-0846-BF31-FF991753E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2428875"/>
            <a:ext cx="2171700" cy="294322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6F7FD7-8951-D249-8F5B-EC0CCF91BA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078" y="929936"/>
            <a:ext cx="2495550" cy="13906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D7B4430-FBD5-2148-B10A-74D773432A52}"/>
              </a:ext>
            </a:extLst>
          </p:cNvPr>
          <p:cNvSpPr/>
          <p:nvPr/>
        </p:nvSpPr>
        <p:spPr>
          <a:xfrm>
            <a:off x="1" y="0"/>
            <a:ext cx="9150773" cy="8534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34A401-1C5F-BC45-9A9B-6DBF781CFC49}"/>
              </a:ext>
            </a:extLst>
          </p:cNvPr>
          <p:cNvSpPr/>
          <p:nvPr/>
        </p:nvSpPr>
        <p:spPr>
          <a:xfrm>
            <a:off x="1" y="6000750"/>
            <a:ext cx="9150773" cy="8534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16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FCAF1C0-79AA-3642-8DC2-3C69AAA953CB}"/>
              </a:ext>
            </a:extLst>
          </p:cNvPr>
          <p:cNvSpPr txBox="1"/>
          <p:nvPr/>
        </p:nvSpPr>
        <p:spPr>
          <a:xfrm>
            <a:off x="3351265" y="2313347"/>
            <a:ext cx="5060864" cy="297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Writing and debugging code  </a:t>
            </a:r>
          </a:p>
          <a:p>
            <a:pPr marL="257175" indent="-2571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Collecting and analyzing data</a:t>
            </a:r>
          </a:p>
          <a:p>
            <a:pPr marL="257175" indent="-2571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Modeling, simulating, and prototyping systems</a:t>
            </a:r>
          </a:p>
          <a:p>
            <a:pPr marL="257175" indent="-2571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Maintaining, troubleshooting, and repairing equipment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Rendering designs in formats such as CAD and LabView</a:t>
            </a:r>
          </a:p>
          <a:p>
            <a:endParaRPr lang="en-US" sz="135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55A5A06-D72D-664A-AAC0-44379B499D4E}"/>
              </a:ext>
            </a:extLst>
          </p:cNvPr>
          <p:cNvGrpSpPr/>
          <p:nvPr/>
        </p:nvGrpSpPr>
        <p:grpSpPr>
          <a:xfrm>
            <a:off x="4905977" y="5528270"/>
            <a:ext cx="3896599" cy="474035"/>
            <a:chOff x="6541301" y="6228026"/>
            <a:chExt cx="5195465" cy="63204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AE31DF0-774E-694E-AE02-2C48EA4AA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865934C-73CB-3C4E-99FB-50EB965B0EC2}"/>
                </a:ext>
              </a:extLst>
            </p:cNvPr>
            <p:cNvSpPr/>
            <p:nvPr/>
          </p:nvSpPr>
          <p:spPr>
            <a:xfrm>
              <a:off x="6541301" y="6387471"/>
              <a:ext cx="3322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200" b="1" dirty="0">
                <a:solidFill>
                  <a:srgbClr val="005A9B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F21A4DC-F91F-E549-869D-0FB453604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0073" y="2309601"/>
            <a:ext cx="1256288" cy="2057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2E1CEC-259C-8F44-919D-9D735D712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1454241"/>
            <a:ext cx="4800600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F5CD61-C46B-0949-81CA-9CA255359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558" y="2428876"/>
            <a:ext cx="2123342" cy="2800350"/>
          </a:xfrm>
          <a:prstGeom prst="rect">
            <a:avLst/>
          </a:prstGeom>
          <a:ln w="19050">
            <a:solidFill>
              <a:srgbClr val="0071BC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09061B-62D9-1747-AE23-A584041B52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840" y="813006"/>
            <a:ext cx="2933700" cy="1371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49B1631-4379-7847-A7C9-62C59DE8601D}"/>
              </a:ext>
            </a:extLst>
          </p:cNvPr>
          <p:cNvSpPr/>
          <p:nvPr/>
        </p:nvSpPr>
        <p:spPr>
          <a:xfrm>
            <a:off x="-20319" y="0"/>
            <a:ext cx="9150773" cy="853440"/>
          </a:xfrm>
          <a:prstGeom prst="rect">
            <a:avLst/>
          </a:prstGeom>
          <a:solidFill>
            <a:srgbClr val="396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743146-0BE0-7E48-9FCB-BF752BFE7C03}"/>
              </a:ext>
            </a:extLst>
          </p:cNvPr>
          <p:cNvSpPr/>
          <p:nvPr/>
        </p:nvSpPr>
        <p:spPr>
          <a:xfrm>
            <a:off x="10161" y="6014720"/>
            <a:ext cx="9150773" cy="853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1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C7FC1-FC96-0A4E-9373-9237A3C99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938" y="1874728"/>
            <a:ext cx="2170719" cy="2227844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B4BDDDC-B500-FD43-92F5-CE0BFCFBB788}"/>
              </a:ext>
            </a:extLst>
          </p:cNvPr>
          <p:cNvGrpSpPr/>
          <p:nvPr/>
        </p:nvGrpSpPr>
        <p:grpSpPr>
          <a:xfrm>
            <a:off x="4905977" y="5528270"/>
            <a:ext cx="3896599" cy="474035"/>
            <a:chOff x="6541301" y="6228026"/>
            <a:chExt cx="5195465" cy="63204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71C34D6-EF50-F44D-BA4F-3B49AF174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BFAAA7F-493E-8244-829C-F491F47860E7}"/>
                </a:ext>
              </a:extLst>
            </p:cNvPr>
            <p:cNvSpPr/>
            <p:nvPr/>
          </p:nvSpPr>
          <p:spPr>
            <a:xfrm>
              <a:off x="6541301" y="6387471"/>
              <a:ext cx="3322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200" b="1" dirty="0">
                <a:solidFill>
                  <a:srgbClr val="005A9B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3B1C7E3-13EE-D74E-8829-171DEE002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129" y="2085649"/>
            <a:ext cx="2170719" cy="222784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4C68E1B-8DEB-A842-BFDC-9B5342062315}"/>
              </a:ext>
            </a:extLst>
          </p:cNvPr>
          <p:cNvCxnSpPr>
            <a:cxnSpLocks/>
          </p:cNvCxnSpPr>
          <p:nvPr/>
        </p:nvCxnSpPr>
        <p:spPr>
          <a:xfrm>
            <a:off x="3457575" y="2415910"/>
            <a:ext cx="4767147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EEFBEC-A974-A940-A652-D9B9416A87D9}"/>
              </a:ext>
            </a:extLst>
          </p:cNvPr>
          <p:cNvCxnSpPr>
            <a:cxnSpLocks/>
          </p:cNvCxnSpPr>
          <p:nvPr/>
        </p:nvCxnSpPr>
        <p:spPr>
          <a:xfrm>
            <a:off x="3457575" y="4897196"/>
            <a:ext cx="4772025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290060D7-9EF0-1348-8DFF-CC0383865CB3}"/>
              </a:ext>
            </a:extLst>
          </p:cNvPr>
          <p:cNvSpPr txBox="1"/>
          <p:nvPr/>
        </p:nvSpPr>
        <p:spPr>
          <a:xfrm>
            <a:off x="3399260" y="3978892"/>
            <a:ext cx="1278378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75" b="1" dirty="0" err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aip.org</a:t>
            </a:r>
            <a:r>
              <a:rPr lang="en-US" sz="975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/statistics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6BFDD-C64E-5740-8E0C-B9951E9CF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6993" y="2489441"/>
            <a:ext cx="3562350" cy="2238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382401-4AFD-3742-A3D6-0F19A589AF3E}"/>
              </a:ext>
            </a:extLst>
          </p:cNvPr>
          <p:cNvSpPr txBox="1"/>
          <p:nvPr/>
        </p:nvSpPr>
        <p:spPr>
          <a:xfrm>
            <a:off x="3383547" y="2587085"/>
            <a:ext cx="1757701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b="1" dirty="0">
                <a:solidFill>
                  <a:srgbClr val="1B577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Job Satisfaction of </a:t>
            </a:r>
          </a:p>
          <a:p>
            <a:r>
              <a:rPr lang="en-US" sz="1650" b="1" dirty="0">
                <a:solidFill>
                  <a:srgbClr val="1B577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Physics Bachelors </a:t>
            </a:r>
          </a:p>
          <a:p>
            <a:r>
              <a:rPr lang="en-US" sz="1650" b="1" dirty="0">
                <a:solidFill>
                  <a:srgbClr val="1B577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In Private Sector </a:t>
            </a:r>
          </a:p>
          <a:p>
            <a:r>
              <a:rPr lang="en-US" sz="1650" b="1" dirty="0">
                <a:solidFill>
                  <a:srgbClr val="1B577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STEM Positions </a:t>
            </a:r>
          </a:p>
          <a:p>
            <a:r>
              <a:rPr lang="en-US" sz="1650" b="1" dirty="0">
                <a:solidFill>
                  <a:srgbClr val="1B577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(2013 &amp; 2014)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740BA8-2B4A-BD42-B5B6-78D9D7AD68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288" y="2428875"/>
            <a:ext cx="2171700" cy="2943225"/>
          </a:xfrm>
          <a:prstGeom prst="rect">
            <a:avLst/>
          </a:prstGeom>
          <a:ln w="19050">
            <a:solidFill>
              <a:srgbClr val="1B577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A6B612-BB01-F64B-93D7-F189A85918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4122" y="1417355"/>
            <a:ext cx="4800600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B1A40C-F810-424B-9347-3E8D8C88F4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345" y="453949"/>
            <a:ext cx="3019425" cy="18383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32680B4-702D-5747-807C-55E40DA9439F}"/>
              </a:ext>
            </a:extLst>
          </p:cNvPr>
          <p:cNvSpPr/>
          <p:nvPr/>
        </p:nvSpPr>
        <p:spPr>
          <a:xfrm>
            <a:off x="-6773" y="0"/>
            <a:ext cx="9150773" cy="853440"/>
          </a:xfrm>
          <a:prstGeom prst="rect">
            <a:avLst/>
          </a:prstGeom>
          <a:solidFill>
            <a:srgbClr val="0D6B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F64E8C-4844-EE42-89BB-5517ECF73EB2}"/>
              </a:ext>
            </a:extLst>
          </p:cNvPr>
          <p:cNvSpPr/>
          <p:nvPr/>
        </p:nvSpPr>
        <p:spPr>
          <a:xfrm>
            <a:off x="-6773" y="6002084"/>
            <a:ext cx="9150773" cy="853440"/>
          </a:xfrm>
          <a:prstGeom prst="rect">
            <a:avLst/>
          </a:prstGeom>
          <a:solidFill>
            <a:srgbClr val="0D6B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5148CD-5C4D-994C-A90C-2413268F1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531165" y="1277579"/>
            <a:ext cx="4296575" cy="42965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00D3F0D-F5B3-AD45-A076-69D12F0B0534}"/>
              </a:ext>
            </a:extLst>
          </p:cNvPr>
          <p:cNvGrpSpPr/>
          <p:nvPr/>
        </p:nvGrpSpPr>
        <p:grpSpPr>
          <a:xfrm>
            <a:off x="4905977" y="5528270"/>
            <a:ext cx="3896599" cy="474035"/>
            <a:chOff x="6541301" y="6228026"/>
            <a:chExt cx="5195465" cy="6320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6255F8-A630-6C47-BC17-90D39FC2F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BD9C81-6D49-D84F-BA3A-77B61CD14A47}"/>
                </a:ext>
              </a:extLst>
            </p:cNvPr>
            <p:cNvSpPr/>
            <p:nvPr/>
          </p:nvSpPr>
          <p:spPr>
            <a:xfrm>
              <a:off x="6541301" y="6387471"/>
              <a:ext cx="3322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200" b="1" dirty="0">
                <a:solidFill>
                  <a:srgbClr val="005A9B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532CEC9-30EA-F64B-8470-3AD6E56A658A}"/>
              </a:ext>
            </a:extLst>
          </p:cNvPr>
          <p:cNvSpPr txBox="1"/>
          <p:nvPr/>
        </p:nvSpPr>
        <p:spPr>
          <a:xfrm>
            <a:off x="3341433" y="2306896"/>
            <a:ext cx="4950849" cy="3470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350"/>
              </a:spcAft>
            </a:pPr>
            <a:r>
              <a:rPr lang="en-US" sz="187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This physics career guide includes profiles of physicists, professional advice, articles on career programs, and a directory of employers. </a:t>
            </a:r>
          </a:p>
          <a:p>
            <a:pPr>
              <a:spcAft>
                <a:spcPts val="1350"/>
              </a:spcAft>
            </a:pPr>
            <a:r>
              <a:rPr lang="en-US" sz="187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Free digital copies are available to all APS members. </a:t>
            </a:r>
          </a:p>
          <a:p>
            <a:pPr>
              <a:spcAft>
                <a:spcPts val="1350"/>
              </a:spcAft>
            </a:pPr>
            <a:br>
              <a:rPr lang="en-US" dirty="0">
                <a:solidFill>
                  <a:srgbClr val="C0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 b="1" dirty="0" err="1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go.aps.org</a:t>
            </a:r>
            <a:r>
              <a:rPr lang="en-US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/careers2020</a:t>
            </a:r>
          </a:p>
          <a:p>
            <a:pPr>
              <a:spcAft>
                <a:spcPts val="1350"/>
              </a:spcAft>
            </a:pPr>
            <a:b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endParaRPr lang="en-US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E6C379-6486-E547-B0D5-9027A2A8E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1433" y="1608545"/>
            <a:ext cx="4800600" cy="685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484E95-2BC5-0545-BBF7-B672F4A18C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428875"/>
            <a:ext cx="2171700" cy="2933700"/>
          </a:xfrm>
          <a:prstGeom prst="rect">
            <a:avLst/>
          </a:prstGeom>
          <a:ln w="19050">
            <a:solidFill>
              <a:srgbClr val="45559C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E2A740-67D5-B544-A5B6-AFD7795135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851106"/>
            <a:ext cx="2562225" cy="15049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6AA9F8-E589-1545-831E-AEEF78EF37AB}"/>
              </a:ext>
            </a:extLst>
          </p:cNvPr>
          <p:cNvSpPr/>
          <p:nvPr/>
        </p:nvSpPr>
        <p:spPr>
          <a:xfrm>
            <a:off x="10160" y="0"/>
            <a:ext cx="9150773" cy="853440"/>
          </a:xfrm>
          <a:prstGeom prst="rect">
            <a:avLst/>
          </a:prstGeom>
          <a:solidFill>
            <a:srgbClr val="4E67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975914-9231-E04C-A9E8-7B67695DBD0D}"/>
              </a:ext>
            </a:extLst>
          </p:cNvPr>
          <p:cNvSpPr/>
          <p:nvPr/>
        </p:nvSpPr>
        <p:spPr>
          <a:xfrm>
            <a:off x="1" y="6024880"/>
            <a:ext cx="9150773" cy="853440"/>
          </a:xfrm>
          <a:prstGeom prst="rect">
            <a:avLst/>
          </a:prstGeom>
          <a:solidFill>
            <a:srgbClr val="5570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8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49948A9-289C-254B-99F2-2E31C3E5A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07687">
            <a:off x="7634776" y="1878540"/>
            <a:ext cx="2502254" cy="29112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0F0875-C1E5-A048-BAB3-83EFCED364FD}"/>
              </a:ext>
            </a:extLst>
          </p:cNvPr>
          <p:cNvGrpSpPr/>
          <p:nvPr/>
        </p:nvGrpSpPr>
        <p:grpSpPr>
          <a:xfrm>
            <a:off x="4905977" y="5528270"/>
            <a:ext cx="3896599" cy="474035"/>
            <a:chOff x="6541301" y="6228026"/>
            <a:chExt cx="5195465" cy="6320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031CD2-ED3B-EF4E-8E5E-03F91CE41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399A6E7-97E2-664F-9EF8-88123B37DC87}"/>
                </a:ext>
              </a:extLst>
            </p:cNvPr>
            <p:cNvSpPr/>
            <p:nvPr/>
          </p:nvSpPr>
          <p:spPr>
            <a:xfrm>
              <a:off x="6541301" y="6387471"/>
              <a:ext cx="3322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200" b="1" dirty="0">
                <a:solidFill>
                  <a:srgbClr val="005A9B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C98C0D5-6822-AA4F-85EF-FE0C1D038252}"/>
              </a:ext>
            </a:extLst>
          </p:cNvPr>
          <p:cNvSpPr txBox="1"/>
          <p:nvPr/>
        </p:nvSpPr>
        <p:spPr>
          <a:xfrm>
            <a:off x="3359892" y="2315533"/>
            <a:ext cx="4719484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Due to her passion for combining disciplines in creative ways, Isabel pursued degrees in physics and fine arts. This summer, Isabel worked as the APS/SPS Public Engagement intern. She published a virtual gallery exhibition featuring her senior thesis exhibition, “It’s Not That Scary,” as well as the work of several other artists.</a:t>
            </a:r>
          </a:p>
          <a:p>
            <a:endParaRPr lang="en-US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3CD443-76B3-CD4E-B176-4F6C24D38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50" y="2428875"/>
            <a:ext cx="2178751" cy="294322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A30149-3DAB-424F-92C0-22DDA91A8E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401" y="930990"/>
            <a:ext cx="2495550" cy="1390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E016A8-94A5-F743-9291-6FAC0CD43C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6713" y="1431172"/>
            <a:ext cx="4800600" cy="6858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35B5885-575E-A34C-BD57-CD6BC2356A74}"/>
              </a:ext>
            </a:extLst>
          </p:cNvPr>
          <p:cNvSpPr/>
          <p:nvPr/>
        </p:nvSpPr>
        <p:spPr>
          <a:xfrm>
            <a:off x="1" y="0"/>
            <a:ext cx="9150773" cy="8534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DC7C28-FCC0-0640-BE8F-9FFB3F543ADF}"/>
              </a:ext>
            </a:extLst>
          </p:cNvPr>
          <p:cNvSpPr/>
          <p:nvPr/>
        </p:nvSpPr>
        <p:spPr>
          <a:xfrm>
            <a:off x="1" y="6000750"/>
            <a:ext cx="9150773" cy="8534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1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0386EA-A159-4E49-86D4-417851895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64" y="684860"/>
            <a:ext cx="3409950" cy="19716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7643BA-0096-924C-974D-9D0536581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10469">
            <a:off x="8113956" y="2300088"/>
            <a:ext cx="1892863" cy="23221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231689-AF9F-754A-99BB-EE0B58FDE3E3}"/>
              </a:ext>
            </a:extLst>
          </p:cNvPr>
          <p:cNvSpPr txBox="1"/>
          <p:nvPr/>
        </p:nvSpPr>
        <p:spPr>
          <a:xfrm>
            <a:off x="3358639" y="2310989"/>
            <a:ext cx="47296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Many noise-canceling headsets create an anti-wave to counter external noise. An incoming soundwave detected at the entrance is converted into an electronic voltage, which is then used to create the anti-wave. Since electronic signals travel a lot faster than soundwaves, the anti-wave is created quickly enough to cancel out incoming sounds!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36B1DD-DBE0-E54B-85A9-69A7915B8D8B}"/>
              </a:ext>
            </a:extLst>
          </p:cNvPr>
          <p:cNvSpPr/>
          <p:nvPr/>
        </p:nvSpPr>
        <p:spPr>
          <a:xfrm>
            <a:off x="2661296" y="2400300"/>
            <a:ext cx="277388" cy="1603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039FE9-565F-C944-8B41-8C26B9C2D006}"/>
              </a:ext>
            </a:extLst>
          </p:cNvPr>
          <p:cNvGrpSpPr/>
          <p:nvPr/>
        </p:nvGrpSpPr>
        <p:grpSpPr>
          <a:xfrm>
            <a:off x="4905977" y="5528270"/>
            <a:ext cx="3896599" cy="474035"/>
            <a:chOff x="6541301" y="6228026"/>
            <a:chExt cx="5195465" cy="63204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944FD1-A643-6647-91A4-BC11E0B9C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F8A06FE-DD92-F24D-B619-AB1034CC3B2F}"/>
                </a:ext>
              </a:extLst>
            </p:cNvPr>
            <p:cNvSpPr/>
            <p:nvPr/>
          </p:nvSpPr>
          <p:spPr>
            <a:xfrm>
              <a:off x="6541301" y="6387471"/>
              <a:ext cx="3322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200" b="1" dirty="0">
                <a:solidFill>
                  <a:srgbClr val="005A9B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EE6F8D7-09A4-BF43-BC9E-714C4AB1C6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4266" y="1449613"/>
            <a:ext cx="4800600" cy="685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222B9A-6454-9248-A16D-ECAE00FE15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2433951"/>
            <a:ext cx="2175387" cy="2938680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56EFB2E-D6B4-AB49-A4B2-98E6C5E15F98}"/>
              </a:ext>
            </a:extLst>
          </p:cNvPr>
          <p:cNvSpPr/>
          <p:nvPr/>
        </p:nvSpPr>
        <p:spPr>
          <a:xfrm>
            <a:off x="1" y="6959"/>
            <a:ext cx="9150773" cy="8534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54609B-C2B2-A240-A248-3F81BB8E45AF}"/>
              </a:ext>
            </a:extLst>
          </p:cNvPr>
          <p:cNvSpPr/>
          <p:nvPr/>
        </p:nvSpPr>
        <p:spPr>
          <a:xfrm>
            <a:off x="1" y="6005323"/>
            <a:ext cx="9150773" cy="8534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3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337BEF5-CCFB-CD48-AB64-10FAD7910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07687">
            <a:off x="7634776" y="1878540"/>
            <a:ext cx="2502254" cy="29112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B9588B1-AAF8-3747-9792-78AB8C182958}"/>
              </a:ext>
            </a:extLst>
          </p:cNvPr>
          <p:cNvSpPr/>
          <p:nvPr/>
        </p:nvSpPr>
        <p:spPr>
          <a:xfrm>
            <a:off x="3354337" y="2313820"/>
            <a:ext cx="49121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Julia found a job at the National Institute of Standards and Technology (NIST) through </a:t>
            </a:r>
            <a:b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her network. After working in different areas </a:t>
            </a:r>
            <a:b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at NIST, she now leads a group responsible </a:t>
            </a:r>
            <a:b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 the fundamental measurements of temperature and pressure. 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</a:t>
            </a:r>
          </a:p>
          <a:p>
            <a:r>
              <a:rPr lang="en-US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“Talk to the grad students before applying to a school and take skills-based classes.”</a:t>
            </a:r>
          </a:p>
          <a:p>
            <a:pPr>
              <a:spcAft>
                <a:spcPts val="1350"/>
              </a:spcAft>
            </a:pPr>
            <a:endParaRPr lang="en-US" b="1" dirty="0">
              <a:solidFill>
                <a:srgbClr val="C00000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7D9390-1551-1447-A16F-060B79AE42BC}"/>
              </a:ext>
            </a:extLst>
          </p:cNvPr>
          <p:cNvGrpSpPr/>
          <p:nvPr/>
        </p:nvGrpSpPr>
        <p:grpSpPr>
          <a:xfrm>
            <a:off x="4905977" y="5528270"/>
            <a:ext cx="3896599" cy="474035"/>
            <a:chOff x="6541301" y="6228026"/>
            <a:chExt cx="5195465" cy="6320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400D73-7849-E34A-890A-6B5BAF814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12074A-8A43-8F43-AB21-68EE5DA147D2}"/>
                </a:ext>
              </a:extLst>
            </p:cNvPr>
            <p:cNvSpPr/>
            <p:nvPr/>
          </p:nvSpPr>
          <p:spPr>
            <a:xfrm>
              <a:off x="6541301" y="6387471"/>
              <a:ext cx="3322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200" b="1" dirty="0">
                <a:solidFill>
                  <a:srgbClr val="005A9B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107C38F-DA17-004B-91DD-2B2AE12BB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0703" y="1448516"/>
            <a:ext cx="480060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9770A3-7C22-3D40-ACFF-F647EFFA2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891" y="2436249"/>
            <a:ext cx="2161010" cy="2919259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B141D6-52B9-8046-ADBD-AD31D889E5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078" y="930990"/>
            <a:ext cx="2495550" cy="13906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E4E4B3C-6D15-3B4D-B7DE-0523E708C27A}"/>
              </a:ext>
            </a:extLst>
          </p:cNvPr>
          <p:cNvSpPr/>
          <p:nvPr/>
        </p:nvSpPr>
        <p:spPr>
          <a:xfrm>
            <a:off x="1" y="0"/>
            <a:ext cx="9150773" cy="8534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9658A1-6AAB-D54A-A67C-65BBA52ED98C}"/>
              </a:ext>
            </a:extLst>
          </p:cNvPr>
          <p:cNvSpPr/>
          <p:nvPr/>
        </p:nvSpPr>
        <p:spPr>
          <a:xfrm>
            <a:off x="1" y="6000750"/>
            <a:ext cx="9150773" cy="8534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5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EC5EBD6-E34B-E84B-AD9E-D4FBFFE5377D}"/>
              </a:ext>
            </a:extLst>
          </p:cNvPr>
          <p:cNvGrpSpPr/>
          <p:nvPr/>
        </p:nvGrpSpPr>
        <p:grpSpPr>
          <a:xfrm>
            <a:off x="4905977" y="5528270"/>
            <a:ext cx="3896599" cy="474035"/>
            <a:chOff x="6541301" y="6228026"/>
            <a:chExt cx="5195465" cy="63204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59174DE-F616-184D-B7CD-A2240A8DA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223717C-CF7B-6449-AD4C-DF603737123C}"/>
                </a:ext>
              </a:extLst>
            </p:cNvPr>
            <p:cNvSpPr/>
            <p:nvPr/>
          </p:nvSpPr>
          <p:spPr>
            <a:xfrm>
              <a:off x="6541301" y="6387471"/>
              <a:ext cx="3322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200" b="1" dirty="0">
                <a:solidFill>
                  <a:srgbClr val="005A9B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8EC99B2-9F11-8D4D-9E7B-D1FB93C94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0073" y="2309601"/>
            <a:ext cx="1256288" cy="2057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D5F34A-1979-764B-AF58-3DC97631B06E}"/>
              </a:ext>
            </a:extLst>
          </p:cNvPr>
          <p:cNvSpPr txBox="1"/>
          <p:nvPr/>
        </p:nvSpPr>
        <p:spPr>
          <a:xfrm>
            <a:off x="3356511" y="2304354"/>
            <a:ext cx="4772025" cy="297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Collaboration and communication with scientists and engineers</a:t>
            </a:r>
          </a:p>
          <a:p>
            <a:pPr marL="257175" indent="-2571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Troubleshooting and maintaining equipment and scientific facilities</a:t>
            </a:r>
          </a:p>
          <a:p>
            <a:pPr marL="257175" indent="-2571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Evaluating engineering designs and parts</a:t>
            </a:r>
          </a:p>
          <a:p>
            <a:pPr marL="257175" indent="-2571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Building and enhancing equipment for use in field work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Performing computer simulations</a:t>
            </a:r>
          </a:p>
          <a:p>
            <a:endParaRPr lang="en-US" sz="13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0A58CC-1CF4-9C4D-95E3-C05DD6C71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3331" y="1447613"/>
            <a:ext cx="4800600" cy="68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A77F0F-53BF-554C-B935-98D42A7CC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428875"/>
            <a:ext cx="2171700" cy="2943225"/>
          </a:xfrm>
          <a:prstGeom prst="rect">
            <a:avLst/>
          </a:prstGeom>
          <a:ln w="19050">
            <a:solidFill>
              <a:srgbClr val="0071BC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DD342A-B38E-714F-8ECE-4C9A4443EC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217" y="820805"/>
            <a:ext cx="2933700" cy="1371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70A3884-2584-6C41-B9D5-03DC4EA0DE33}"/>
              </a:ext>
            </a:extLst>
          </p:cNvPr>
          <p:cNvSpPr/>
          <p:nvPr/>
        </p:nvSpPr>
        <p:spPr>
          <a:xfrm>
            <a:off x="-20319" y="0"/>
            <a:ext cx="9150773" cy="853440"/>
          </a:xfrm>
          <a:prstGeom prst="rect">
            <a:avLst/>
          </a:prstGeom>
          <a:solidFill>
            <a:srgbClr val="396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DAC7D9-0250-4046-A0FA-774CE7BE975C}"/>
              </a:ext>
            </a:extLst>
          </p:cNvPr>
          <p:cNvSpPr/>
          <p:nvPr/>
        </p:nvSpPr>
        <p:spPr>
          <a:xfrm>
            <a:off x="10161" y="6014720"/>
            <a:ext cx="9150773" cy="853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2055</TotalTime>
  <Words>605</Words>
  <Application>Microsoft Macintosh PowerPoint</Application>
  <PresentationFormat>On-screen Show (4:3)</PresentationFormat>
  <Paragraphs>59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Helvetica</vt:lpstr>
      <vt:lpstr>Helvetica Neue</vt:lpstr>
      <vt:lpstr>Helvetica Neue Condensed</vt:lpstr>
      <vt:lpstr>Helvetica Neue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Microsoft Office User</cp:lastModifiedBy>
  <cp:revision>276</cp:revision>
  <cp:lastPrinted>2020-01-16T16:06:09Z</cp:lastPrinted>
  <dcterms:created xsi:type="dcterms:W3CDTF">2019-09-11T15:42:47Z</dcterms:created>
  <dcterms:modified xsi:type="dcterms:W3CDTF">2020-01-16T17:43:00Z</dcterms:modified>
  <cp:category/>
</cp:coreProperties>
</file>