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74" r:id="rId3"/>
    <p:sldId id="278" r:id="rId4"/>
    <p:sldId id="276" r:id="rId5"/>
    <p:sldId id="280" r:id="rId6"/>
    <p:sldId id="279" r:id="rId7"/>
    <p:sldId id="270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12" y="-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441F-52C5-4047-B39F-EB61B6D9F1C7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929A3-2785-7444-82D1-C3836D51A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69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52095F-E945-43AB-AC06-B6E4E81FC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1A2829-8DD2-48E6-90CE-CB75E2316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8E5AF0-AC87-43B7-87BE-9133D0D4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06514B-229A-4ECC-983B-8FDF69BE0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FD00B1-2324-40F9-9F87-2B4F22923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9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F184DE-D979-4F9A-8A39-0AC87BDD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7B456F-2FE1-4554-990B-2E57DE5BA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1A6295-3E66-4759-BD39-C724143C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E43249-D98E-476D-ACD1-AD9E0ECB1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566551-C959-4E13-959F-7770DC922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12FB6D9-5841-4F8E-AF93-FC1B845F7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06B34-3C61-48CC-AD9F-3C90708CDF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CDF6BD-D5A2-49D6-8501-E439D437B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2B8B51-D9FD-45CA-A2FA-4095290F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A2624F-5444-4950-B36B-74081E40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3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Al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D3FCE1-1105-624D-A9D3-1124A8F11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616" y="2109813"/>
            <a:ext cx="9129021" cy="2010773"/>
          </a:xfrm>
        </p:spPr>
        <p:txBody>
          <a:bodyPr anchor="ctr">
            <a:normAutofit/>
          </a:bodyPr>
          <a:lstStyle>
            <a:lvl1pPr algn="ctr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6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0CE1D-ACCA-44C4-9A3A-2FA15F097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C017DB-3A51-4FF6-9E86-5E7F36B9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A44E10-D242-4652-A73A-C66535EE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5115BC-CB49-4D6B-BAFF-435C962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64E041-CCD7-490E-80B4-69A20ECF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C45873-CF4F-4463-B3E6-57A93C8FD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C8E716-0034-420A-A728-6022A50DAE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1603F5-BCA9-4C94-BE7E-864E9CDE2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AC193A-C669-42BF-B1CD-F005D695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3B11FC-EAB0-4248-9F08-0FE7EA90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FB741B-03C1-4132-B868-5005DC66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54FC0C-349E-4A70-BE65-EA268CF32D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14663A-82ED-472E-9C3B-C0F1241FD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7C4445-20A5-49C3-A951-2755E0A77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631194-E74D-4279-9C8B-0D1F2ACF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C71405-B99A-469E-B80C-A57E1AA41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9FE7D-A3BD-441C-A36E-CCD34A72E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D46E5C-AB79-422F-BB44-FC3C8D950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B31216-789E-450C-B831-F40A9DF7A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279DE4E-943A-4B01-8715-F4F7E565D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4D41A19-4CFF-4205-B184-E266175EC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DFC044D-3B46-4EDF-96F5-D6E833AE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FFB5244-80E3-4870-8D41-C5FD777E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12D0AC-3D36-4F17-8A10-5C90A4743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732873-C30C-4302-9027-7D047CBD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7E19FA6-5BD2-4C97-8E70-8F475A02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4794B0-D8A2-4CCE-B272-2F84070D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7C2F9D7-5ABE-419B-974F-9A2B5D7C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0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3911A52-1426-405A-90DB-06A89BD4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62ADDB9-8281-4EDA-9133-DD400D191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758D1CA-B1DD-4EA5-9D3F-84E65D486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0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398CF9-3E6E-4DB6-94B8-E777F624A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B6CA94-9EDB-47A2-A1F0-D19D4419A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951B18-3472-4FA9-82A4-D41021672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63F5479-4D64-422A-BE8E-EA027C65E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1AB308-3C44-4BD8-A398-B8BDB1C6B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CDDE8F1-7DE5-4AF4-8E3A-7C2DC239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C2C98E-D32E-4706-8694-B9FB1992B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3608009-3223-41DF-B209-52DC325B77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743DEE5-CB71-43D8-A06C-EA580E580C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A1DC207-2098-4652-B8F2-CF011AECB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70FB73-72C2-4677-9934-030EB8D2A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8C17C7C-964F-4BAD-82B7-24492098D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827FE30-8025-41B9-97B5-42EB95966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178974-54F2-447F-8197-3E0A318B7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988BE7-99FA-48CB-BAA2-76F2AAEEE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2592-B8F2-4C8A-A62B-A5E8385B288D}" type="datetimeFigureOut">
              <a:rPr lang="en-US" smtClean="0"/>
              <a:t>9/20/20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2E2CE5-5FBC-4E31-87D4-E6D9E7CA10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4EDC74-A067-4882-917F-B9CA6899CA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8E03E-28B5-404C-82A6-D8DEDAE5C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1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0760" y="61206"/>
            <a:ext cx="9825956" cy="2027028"/>
          </a:xfrm>
        </p:spPr>
        <p:txBody>
          <a:bodyPr>
            <a:normAutofit/>
          </a:bodyPr>
          <a:lstStyle/>
          <a:p>
            <a:r>
              <a:rPr lang="en-US" sz="5200" dirty="0" smtClean="0"/>
              <a:t>Moderator’s Opening Comments  </a:t>
            </a:r>
            <a:endParaRPr lang="en-US" sz="5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E907807-47AE-4467-8377-EC21C690DDB1}"/>
              </a:ext>
            </a:extLst>
          </p:cNvPr>
          <p:cNvSpPr txBox="1">
            <a:spLocks/>
          </p:cNvSpPr>
          <p:nvPr/>
        </p:nvSpPr>
        <p:spPr>
          <a:xfrm>
            <a:off x="1646574" y="1862668"/>
            <a:ext cx="9144000" cy="287933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548" indent="-228548" algn="l" defTabSz="91419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646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742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840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938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034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32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228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326" indent="-228548" algn="l" defTabSz="91419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Dr. S. James Gates, Jr.</a:t>
            </a:r>
            <a:endParaRPr lang="en-US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Brown University, Ford Foundation Professor of Physics,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Affiliated Professor of Mathematics, 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Watson </a:t>
            </a:r>
            <a:r>
              <a:rPr lang="en-US" dirty="0">
                <a:solidFill>
                  <a:schemeClr val="bg1"/>
                </a:solidFill>
              </a:rPr>
              <a:t>Institute for International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&amp;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Public </a:t>
            </a:r>
            <a:r>
              <a:rPr lang="en-US" dirty="0" smtClean="0">
                <a:solidFill>
                  <a:schemeClr val="bg1"/>
                </a:solidFill>
              </a:rPr>
              <a:t>Affairs </a:t>
            </a:r>
            <a:r>
              <a:rPr lang="en-US" dirty="0">
                <a:solidFill>
                  <a:schemeClr val="bg1"/>
                </a:solidFill>
              </a:rPr>
              <a:t>Faculty </a:t>
            </a:r>
            <a:r>
              <a:rPr lang="en-US" dirty="0" smtClean="0">
                <a:solidFill>
                  <a:schemeClr val="bg1"/>
                </a:solidFill>
              </a:rPr>
              <a:t>Fellow, and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APS President-Elect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5FE4072-13E1-4E6F-8BA4-36B303CCD124}"/>
              </a:ext>
            </a:extLst>
          </p:cNvPr>
          <p:cNvSpPr txBox="1"/>
          <p:nvPr/>
        </p:nvSpPr>
        <p:spPr>
          <a:xfrm>
            <a:off x="1136947" y="4952203"/>
            <a:ext cx="10313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September 21, 2020 – APS Webinar - </a:t>
            </a:r>
            <a:r>
              <a:rPr lang="en-US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Removing Barriers: Physics in HBCU, MSI, and PBI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3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564" y="413079"/>
            <a:ext cx="9893529" cy="1759438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Physics B.S. Degree Programs @ Twenty</a:t>
            </a:r>
            <a:r>
              <a:rPr lang="en-US" sz="3200" b="1" u="sng" dirty="0" smtClean="0">
                <a:solidFill>
                  <a:srgbClr val="FF0000"/>
                </a:solidFill>
              </a:rPr>
              <a:t>-</a:t>
            </a:r>
            <a:r>
              <a:rPr lang="en-US" sz="3200" b="1" u="sng" dirty="0" smtClean="0">
                <a:solidFill>
                  <a:srgbClr val="FF0000"/>
                </a:solidFill>
              </a:rPr>
              <a:t>five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Historically Black Colleges and Universities (HBCUs</a:t>
            </a:r>
            <a:r>
              <a:rPr lang="en-US" sz="3200" b="1" u="sng" dirty="0" smtClean="0">
                <a:solidFill>
                  <a:srgbClr val="FF0000"/>
                </a:solidFill>
              </a:rPr>
              <a:t>)*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929" y="3029300"/>
            <a:ext cx="25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9649" y="3244334"/>
            <a:ext cx="265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Alabama A &amp; M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89761" y="2080845"/>
            <a:ext cx="10573490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Alabama A &amp; M University		Benedict College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Clark-</a:t>
            </a:r>
            <a:r>
              <a:rPr lang="en-US" sz="2800" dirty="0">
                <a:solidFill>
                  <a:srgbClr val="008000"/>
                </a:solidFill>
              </a:rPr>
              <a:t>Atlanta University			Delaware State </a:t>
            </a:r>
            <a:r>
              <a:rPr lang="en-US" sz="2800" dirty="0" smtClean="0">
                <a:solidFill>
                  <a:srgbClr val="008000"/>
                </a:solidFill>
              </a:rPr>
              <a:t>University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>
                <a:solidFill>
                  <a:srgbClr val="008000"/>
                </a:solidFill>
              </a:rPr>
              <a:t>Dillard University				Elizabeth City State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Florida </a:t>
            </a:r>
            <a:r>
              <a:rPr lang="en-US" sz="2800" dirty="0">
                <a:solidFill>
                  <a:srgbClr val="008000"/>
                </a:solidFill>
              </a:rPr>
              <a:t>A &amp; M University			Fisk University</a:t>
            </a:r>
          </a:p>
          <a:p>
            <a:r>
              <a:rPr lang="en-US" sz="2800" dirty="0">
                <a:solidFill>
                  <a:srgbClr val="008000"/>
                </a:solidFill>
              </a:rPr>
              <a:t>Hampton University			Howard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Jackson </a:t>
            </a:r>
            <a:r>
              <a:rPr lang="en-US" sz="2800" dirty="0">
                <a:solidFill>
                  <a:srgbClr val="008000"/>
                </a:solidFill>
              </a:rPr>
              <a:t>State University			Lincoln University PA</a:t>
            </a:r>
          </a:p>
          <a:p>
            <a:r>
              <a:rPr lang="en-US" sz="2800" dirty="0">
                <a:solidFill>
                  <a:srgbClr val="008000"/>
                </a:solidFill>
              </a:rPr>
              <a:t>Morehouse College			Morgan State University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				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3421" y="61028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* APS Listing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6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564" y="413079"/>
            <a:ext cx="9893529" cy="1759438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Physics B.S. Degree Programs @ Twenty</a:t>
            </a:r>
            <a:r>
              <a:rPr lang="en-US" sz="3200" b="1" u="sng" dirty="0" smtClean="0">
                <a:solidFill>
                  <a:srgbClr val="FF0000"/>
                </a:solidFill>
              </a:rPr>
              <a:t>-</a:t>
            </a:r>
            <a:r>
              <a:rPr lang="en-US" sz="3200" b="1" u="sng" dirty="0" smtClean="0">
                <a:solidFill>
                  <a:srgbClr val="FF0000"/>
                </a:solidFill>
              </a:rPr>
              <a:t>five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Historically Black Colleges and Universities (HBCUs</a:t>
            </a:r>
            <a:r>
              <a:rPr lang="en-US" sz="3200" b="1" u="sng" dirty="0" smtClean="0">
                <a:solidFill>
                  <a:srgbClr val="FF0000"/>
                </a:solidFill>
              </a:rPr>
              <a:t>)*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 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929" y="3029300"/>
            <a:ext cx="25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9649" y="3244334"/>
            <a:ext cx="265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Alabama A &amp; M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553463" y="2080845"/>
            <a:ext cx="11874480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Norfolk State </a:t>
            </a:r>
            <a:r>
              <a:rPr lang="en-US" sz="2800" dirty="0">
                <a:solidFill>
                  <a:srgbClr val="008000"/>
                </a:solidFill>
              </a:rPr>
              <a:t>University			</a:t>
            </a:r>
            <a:r>
              <a:rPr lang="en-US" sz="2800" dirty="0" smtClean="0">
                <a:solidFill>
                  <a:srgbClr val="008000"/>
                </a:solidFill>
              </a:rPr>
              <a:t>    North </a:t>
            </a:r>
            <a:r>
              <a:rPr lang="en-US" sz="2800" dirty="0">
                <a:solidFill>
                  <a:srgbClr val="008000"/>
                </a:solidFill>
              </a:rPr>
              <a:t>Carolina A &amp; T State University</a:t>
            </a:r>
            <a:endParaRPr lang="en-US" sz="2800" dirty="0" smtClean="0">
              <a:solidFill>
                <a:srgbClr val="008000"/>
              </a:solidFill>
            </a:endParaRPr>
          </a:p>
          <a:p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North Carolina Central </a:t>
            </a:r>
            <a:r>
              <a:rPr lang="en-US" sz="2800" dirty="0">
                <a:solidFill>
                  <a:srgbClr val="008000"/>
                </a:solidFill>
              </a:rPr>
              <a:t>University	 </a:t>
            </a:r>
            <a:r>
              <a:rPr lang="en-US" sz="2800" dirty="0" smtClean="0">
                <a:solidFill>
                  <a:srgbClr val="008000"/>
                </a:solidFill>
              </a:rPr>
              <a:t>   South </a:t>
            </a:r>
            <a:r>
              <a:rPr lang="en-US" sz="2800" dirty="0">
                <a:solidFill>
                  <a:srgbClr val="008000"/>
                </a:solidFill>
              </a:rPr>
              <a:t>Carolina State </a:t>
            </a:r>
            <a:r>
              <a:rPr lang="en-US" sz="2800" dirty="0" smtClean="0">
                <a:solidFill>
                  <a:srgbClr val="008000"/>
                </a:solidFill>
              </a:rPr>
              <a:t>University</a:t>
            </a:r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8000"/>
                </a:solidFill>
              </a:rPr>
              <a:t>Southern </a:t>
            </a:r>
            <a:r>
              <a:rPr lang="en-US" sz="2800" dirty="0" smtClean="0">
                <a:solidFill>
                  <a:srgbClr val="008000"/>
                </a:solidFill>
              </a:rPr>
              <a:t>University of Baton </a:t>
            </a:r>
            <a:r>
              <a:rPr lang="en-US" sz="2800" dirty="0">
                <a:solidFill>
                  <a:srgbClr val="008000"/>
                </a:solidFill>
              </a:rPr>
              <a:t>Rouge	</a:t>
            </a:r>
            <a:r>
              <a:rPr lang="en-US" sz="2800" dirty="0" smtClean="0">
                <a:solidFill>
                  <a:srgbClr val="008000"/>
                </a:solidFill>
              </a:rPr>
              <a:t>    Spelman </a:t>
            </a:r>
            <a:r>
              <a:rPr lang="en-US" sz="2800" dirty="0">
                <a:solidFill>
                  <a:srgbClr val="008000"/>
                </a:solidFill>
              </a:rPr>
              <a:t>College</a:t>
            </a:r>
            <a:endParaRPr lang="en-US" sz="2800" dirty="0" smtClean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Tougaloo</a:t>
            </a:r>
            <a:r>
              <a:rPr lang="en-US" sz="2800" dirty="0" smtClean="0">
                <a:solidFill>
                  <a:srgbClr val="008000"/>
                </a:solidFill>
              </a:rPr>
              <a:t> College 				    Tuskegee University			   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 University of the District of Columbia     Virginia Union University	 	    </a:t>
            </a:r>
          </a:p>
          <a:p>
            <a:r>
              <a:rPr lang="en-US" sz="2800" dirty="0">
                <a:solidFill>
                  <a:srgbClr val="008000"/>
                </a:solidFill>
              </a:rPr>
              <a:t> </a:t>
            </a:r>
            <a:r>
              <a:rPr lang="en-US" sz="2800" dirty="0" smtClean="0">
                <a:solidFill>
                  <a:srgbClr val="008000"/>
                </a:solidFill>
              </a:rPr>
              <a:t>Xavier University of Louisiana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				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93421" y="610288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* APS Listing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7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564" y="413079"/>
            <a:ext cx="9893529" cy="1759438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Physics B.S. Degree Programs @ Twenty-three </a:t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3200" b="1" u="sng" dirty="0" smtClean="0">
                <a:solidFill>
                  <a:srgbClr val="FF0000"/>
                </a:solidFill>
              </a:rPr>
              <a:t>Black </a:t>
            </a:r>
            <a:r>
              <a:rPr lang="en-US" sz="3200" b="1" u="sng" dirty="0">
                <a:solidFill>
                  <a:srgbClr val="FF0000"/>
                </a:solidFill>
              </a:rPr>
              <a:t>Serving </a:t>
            </a:r>
            <a:r>
              <a:rPr lang="en-US" sz="3200" b="1" u="sng" dirty="0" smtClean="0">
                <a:solidFill>
                  <a:srgbClr val="FF0000"/>
                </a:solidFill>
              </a:rPr>
              <a:t>Institutions (</a:t>
            </a:r>
            <a:r>
              <a:rPr lang="en-US" sz="3200" b="1" u="sng" dirty="0">
                <a:solidFill>
                  <a:srgbClr val="FF0000"/>
                </a:solidFill>
              </a:rPr>
              <a:t>BSIs</a:t>
            </a:r>
            <a:r>
              <a:rPr lang="en-US" sz="3200" b="1" u="sng" dirty="0" smtClean="0">
                <a:solidFill>
                  <a:srgbClr val="FF0000"/>
                </a:solidFill>
              </a:rPr>
              <a:t>)*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929" y="3029300"/>
            <a:ext cx="25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9649" y="3244334"/>
            <a:ext cx="265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Alabama A &amp; M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939716" y="2065356"/>
            <a:ext cx="11752062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Agnes Scott College </a:t>
            </a:r>
            <a:r>
              <a:rPr lang="en-US" sz="2800" dirty="0" smtClean="0">
                <a:solidFill>
                  <a:srgbClr val="008000"/>
                </a:solidFill>
              </a:rPr>
              <a:t>			Armstrong State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Chicago State University	</a:t>
            </a:r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	Christian Brothers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CUNY Lehman College			CUNY York College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Francis Marion University		Frostburg State University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Georgia Southern University		Georgia State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Lamar University				Notre Dame of Maryland University			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3115" y="6058608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* APS Listing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549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564" y="413079"/>
            <a:ext cx="9893529" cy="1759438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Physics B.S. Degree Programs @ Twenty-three </a:t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en-US" sz="3200" b="1" u="sng" dirty="0" smtClean="0">
                <a:solidFill>
                  <a:srgbClr val="FF0000"/>
                </a:solidFill>
              </a:rPr>
              <a:t>Black </a:t>
            </a:r>
            <a:r>
              <a:rPr lang="en-US" sz="3200" b="1" u="sng" dirty="0">
                <a:solidFill>
                  <a:srgbClr val="FF0000"/>
                </a:solidFill>
              </a:rPr>
              <a:t>Serving </a:t>
            </a:r>
            <a:r>
              <a:rPr lang="en-US" sz="3200" b="1" u="sng" dirty="0" smtClean="0">
                <a:solidFill>
                  <a:srgbClr val="FF0000"/>
                </a:solidFill>
              </a:rPr>
              <a:t>Institutions (</a:t>
            </a:r>
            <a:r>
              <a:rPr lang="en-US" sz="3200" b="1" u="sng" dirty="0">
                <a:solidFill>
                  <a:srgbClr val="FF0000"/>
                </a:solidFill>
              </a:rPr>
              <a:t>BSIs</a:t>
            </a:r>
            <a:r>
              <a:rPr lang="en-US" sz="3200" b="1" u="sng" dirty="0" smtClean="0">
                <a:solidFill>
                  <a:srgbClr val="FF0000"/>
                </a:solidFill>
              </a:rPr>
              <a:t>)*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929" y="3029300"/>
            <a:ext cx="25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9649" y="3244334"/>
            <a:ext cx="265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Alabama A &amp; M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494104" y="2065356"/>
            <a:ext cx="11841473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Old Dominion University	</a:t>
            </a:r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 		   Southern Arkansas University </a:t>
            </a:r>
          </a:p>
          <a:p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						   (Main Campus)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SUNY Buffalo State 	</a:t>
            </a:r>
            <a:r>
              <a:rPr lang="en-US" sz="2800" dirty="0">
                <a:solidFill>
                  <a:srgbClr val="008000"/>
                </a:solidFill>
              </a:rPr>
              <a:t>	</a:t>
            </a:r>
            <a:r>
              <a:rPr lang="en-US" sz="2800" dirty="0" smtClean="0">
                <a:solidFill>
                  <a:srgbClr val="008000"/>
                </a:solidFill>
              </a:rPr>
              <a:t>		   Troy University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University of Alabama at Birmingham		   University of Memphis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University of North Carolina at Greensboro	   University of North Carolina 								   at Pembroke 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University of Southern Mississippi		   University of West Georgia</a:t>
            </a:r>
          </a:p>
          <a:p>
            <a:r>
              <a:rPr lang="en-US" sz="2800" dirty="0" smtClean="0">
                <a:solidFill>
                  <a:srgbClr val="008000"/>
                </a:solidFill>
              </a:rPr>
              <a:t>Valdosta University							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3115" y="6058608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* APS Listing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85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564" y="413079"/>
            <a:ext cx="9893529" cy="1759438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Physics Ph.D. Degree Programs @ Four </a:t>
            </a:r>
            <a:r>
              <a:rPr lang="en-US" sz="3200" b="1" u="sng" dirty="0">
                <a:solidFill>
                  <a:srgbClr val="FF0000"/>
                </a:solidFill>
              </a:rPr>
              <a:t>Historically Black Colleges and Universities (HBCUs) </a:t>
            </a:r>
            <a:r>
              <a:rPr lang="en-US" sz="3200" b="1" u="sng" dirty="0" smtClean="0">
                <a:solidFill>
                  <a:srgbClr val="FF0000"/>
                </a:solidFill>
              </a:rPr>
              <a:t>* 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52929" y="3029300"/>
            <a:ext cx="2524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9649" y="3244334"/>
            <a:ext cx="2652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Alabama A &amp; M University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68993" y="2111253"/>
            <a:ext cx="9625066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>
                <a:solidFill>
                  <a:srgbClr val="008000"/>
                </a:solidFill>
              </a:rPr>
              <a:t>Alabama A &amp; M University		Florida A &amp; M University</a:t>
            </a:r>
          </a:p>
          <a:p>
            <a:endParaRPr lang="en-US" sz="2800" dirty="0">
              <a:solidFill>
                <a:srgbClr val="008000"/>
              </a:solidFill>
            </a:endParaRPr>
          </a:p>
          <a:p>
            <a:r>
              <a:rPr lang="en-US" sz="2800" dirty="0">
                <a:solidFill>
                  <a:srgbClr val="008000"/>
                </a:solidFill>
              </a:rPr>
              <a:t>Hampton University			Howard University				</a:t>
            </a:r>
          </a:p>
          <a:p>
            <a:r>
              <a:rPr lang="en-US" sz="2800" dirty="0">
                <a:solidFill>
                  <a:srgbClr val="008000"/>
                </a:solidFill>
              </a:rPr>
              <a:t>				</a:t>
            </a:r>
          </a:p>
          <a:p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73115" y="6058608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* APS Listing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67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9DC737D-51A1-434A-8D3E-49F299B4F0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6412" y="7885227"/>
            <a:ext cx="495578" cy="377208"/>
          </a:xfrm>
        </p:spPr>
        <p:txBody>
          <a:bodyPr>
            <a:normAutofit/>
          </a:bodyPr>
          <a:lstStyle/>
          <a:p>
            <a:r>
              <a:rPr lang="en-US" sz="800" b="1" dirty="0" smtClean="0"/>
              <a:t>x</a:t>
            </a:r>
            <a:endParaRPr lang="en-US" sz="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319060" y="2106706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17" y="542863"/>
            <a:ext cx="72016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Elie Wiesel 1928–</a:t>
            </a:r>
            <a:r>
              <a:rPr lang="de-DE" sz="2400" dirty="0" smtClean="0">
                <a:solidFill>
                  <a:srgbClr val="FF0000"/>
                </a:solidFill>
              </a:rPr>
              <a:t>2016</a:t>
            </a:r>
          </a:p>
          <a:p>
            <a:endParaRPr lang="de-DE" sz="2400" dirty="0">
              <a:solidFill>
                <a:srgbClr val="FF0000"/>
              </a:solidFill>
            </a:endParaRPr>
          </a:p>
          <a:p>
            <a:r>
              <a:rPr lang="de-DE" sz="2400" dirty="0">
                <a:solidFill>
                  <a:srgbClr val="FF0000"/>
                </a:solidFill>
              </a:rPr>
              <a:t>The </a:t>
            </a:r>
            <a:r>
              <a:rPr lang="de-DE" sz="2400" dirty="0" err="1">
                <a:solidFill>
                  <a:srgbClr val="FF0000"/>
                </a:solidFill>
              </a:rPr>
              <a:t>opposite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of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love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is</a:t>
            </a:r>
            <a:r>
              <a:rPr lang="de-DE" sz="2400" dirty="0">
                <a:solidFill>
                  <a:srgbClr val="FF0000"/>
                </a:solidFill>
              </a:rPr>
              <a:t> not </a:t>
            </a:r>
            <a:r>
              <a:rPr lang="de-DE" sz="2400" dirty="0" err="1">
                <a:solidFill>
                  <a:srgbClr val="FF0000"/>
                </a:solidFill>
              </a:rPr>
              <a:t>hate</a:t>
            </a:r>
            <a:r>
              <a:rPr lang="de-DE" sz="2400" dirty="0">
                <a:solidFill>
                  <a:srgbClr val="FF0000"/>
                </a:solidFill>
              </a:rPr>
              <a:t>, </a:t>
            </a:r>
            <a:r>
              <a:rPr lang="de-DE" sz="2400" dirty="0" err="1">
                <a:solidFill>
                  <a:srgbClr val="FF0000"/>
                </a:solidFill>
              </a:rPr>
              <a:t>it's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indifference</a:t>
            </a:r>
            <a:r>
              <a:rPr lang="de-DE" sz="2400" dirty="0">
                <a:solidFill>
                  <a:srgbClr val="FF0000"/>
                </a:solidFill>
              </a:rPr>
              <a:t>. </a:t>
            </a:r>
          </a:p>
          <a:p>
            <a:r>
              <a:rPr lang="de-DE" sz="2400" dirty="0">
                <a:solidFill>
                  <a:srgbClr val="FF0000"/>
                </a:solidFill>
              </a:rPr>
              <a:t>The </a:t>
            </a:r>
            <a:r>
              <a:rPr lang="de-DE" sz="2400" dirty="0" err="1">
                <a:solidFill>
                  <a:srgbClr val="FF0000"/>
                </a:solidFill>
              </a:rPr>
              <a:t>opposite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of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art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is</a:t>
            </a:r>
            <a:r>
              <a:rPr lang="de-DE" sz="2400" dirty="0">
                <a:solidFill>
                  <a:srgbClr val="FF0000"/>
                </a:solidFill>
              </a:rPr>
              <a:t> not </a:t>
            </a:r>
            <a:r>
              <a:rPr lang="de-DE" sz="2400" dirty="0" err="1">
                <a:solidFill>
                  <a:srgbClr val="FF0000"/>
                </a:solidFill>
              </a:rPr>
              <a:t>ugliness</a:t>
            </a:r>
            <a:r>
              <a:rPr lang="de-DE" sz="2400" dirty="0">
                <a:solidFill>
                  <a:srgbClr val="FF0000"/>
                </a:solidFill>
              </a:rPr>
              <a:t>, </a:t>
            </a:r>
            <a:r>
              <a:rPr lang="de-DE" sz="2400" dirty="0" err="1">
                <a:solidFill>
                  <a:srgbClr val="FF0000"/>
                </a:solidFill>
              </a:rPr>
              <a:t>it's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indifference</a:t>
            </a:r>
            <a:r>
              <a:rPr lang="de-DE" sz="2400" dirty="0">
                <a:solidFill>
                  <a:srgbClr val="FF0000"/>
                </a:solidFill>
              </a:rPr>
              <a:t>. </a:t>
            </a:r>
          </a:p>
          <a:p>
            <a:r>
              <a:rPr lang="de-DE" sz="2400" dirty="0">
                <a:solidFill>
                  <a:srgbClr val="FF0000"/>
                </a:solidFill>
              </a:rPr>
              <a:t>The </a:t>
            </a:r>
            <a:r>
              <a:rPr lang="de-DE" sz="2400" dirty="0" err="1">
                <a:solidFill>
                  <a:srgbClr val="FF0000"/>
                </a:solidFill>
              </a:rPr>
              <a:t>opposite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of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faith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is</a:t>
            </a:r>
            <a:r>
              <a:rPr lang="de-DE" sz="2400" dirty="0">
                <a:solidFill>
                  <a:srgbClr val="FF0000"/>
                </a:solidFill>
              </a:rPr>
              <a:t> not </a:t>
            </a:r>
            <a:r>
              <a:rPr lang="de-DE" sz="2400" dirty="0" err="1">
                <a:solidFill>
                  <a:srgbClr val="FF0000"/>
                </a:solidFill>
              </a:rPr>
              <a:t>heresy</a:t>
            </a:r>
            <a:r>
              <a:rPr lang="de-DE" sz="2400" dirty="0">
                <a:solidFill>
                  <a:srgbClr val="FF0000"/>
                </a:solidFill>
              </a:rPr>
              <a:t>, </a:t>
            </a:r>
            <a:r>
              <a:rPr lang="de-DE" sz="2400" dirty="0" err="1">
                <a:solidFill>
                  <a:srgbClr val="FF0000"/>
                </a:solidFill>
              </a:rPr>
              <a:t>it's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  <a:r>
              <a:rPr lang="de-DE" sz="2400" dirty="0" err="1">
                <a:solidFill>
                  <a:srgbClr val="FF0000"/>
                </a:solidFill>
              </a:rPr>
              <a:t>indifference</a:t>
            </a:r>
            <a:r>
              <a:rPr lang="de-DE" sz="2400" dirty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9054" y="2838824"/>
            <a:ext cx="99508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</a:rPr>
              <a:t>John F. Kennedy 1917 - 1963</a:t>
            </a:r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>
                <a:solidFill>
                  <a:srgbClr val="008000"/>
                </a:solidFill>
              </a:rPr>
              <a:t>We choose to go to the moon in this decade and do the other things, not because they are easy, but because they are hard, because that goal will 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serve </a:t>
            </a:r>
            <a:r>
              <a:rPr lang="en-US" sz="2400" dirty="0">
                <a:solidFill>
                  <a:srgbClr val="008000"/>
                </a:solidFill>
              </a:rPr>
              <a:t>to organize and measure the best of our energies and skills, because 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that </a:t>
            </a:r>
            <a:r>
              <a:rPr lang="en-US" sz="2400" dirty="0">
                <a:solidFill>
                  <a:srgbClr val="008000"/>
                </a:solidFill>
              </a:rPr>
              <a:t>challenge is one that we are willing to accept, one we are unwilling to postpone, and one which we intend to win, and the others, too. </a:t>
            </a:r>
          </a:p>
        </p:txBody>
      </p:sp>
    </p:spTree>
    <p:extLst>
      <p:ext uri="{BB962C8B-B14F-4D97-AF65-F5344CB8AC3E}">
        <p14:creationId xmlns:p14="http://schemas.microsoft.com/office/powerpoint/2010/main" val="308417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320</Words>
  <Application>Microsoft Macintosh PowerPoint</Application>
  <PresentationFormat>Custom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Moderator’s Opening Comments  </vt:lpstr>
      <vt:lpstr>Physics B.S. Degree Programs @ Twenty-five Historically Black Colleges and Universities (HBCUs)*    </vt:lpstr>
      <vt:lpstr>Physics B.S. Degree Programs @ Twenty-five Historically Black Colleges and Universities (HBCUs)*    </vt:lpstr>
      <vt:lpstr>Physics B.S. Degree Programs @ Twenty-three  Black Serving Institutions (BSIs)* </vt:lpstr>
      <vt:lpstr>Physics B.S. Degree Programs @ Twenty-three  Black Serving Institutions (BSIs)* </vt:lpstr>
      <vt:lpstr>Physics Ph.D. Degree Programs @ Four Historically Black Colleges and Universities (HBCUs) *  </vt:lpstr>
      <vt:lpstr>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Faculty-Centered Approach Towards Increasing Diversity in Physics</dc:title>
  <dc:creator>Quinton Williams</dc:creator>
  <cp:lastModifiedBy>Office 2004 Test Drive User</cp:lastModifiedBy>
  <cp:revision>64</cp:revision>
  <cp:lastPrinted>2020-09-16T12:57:22Z</cp:lastPrinted>
  <dcterms:created xsi:type="dcterms:W3CDTF">2020-09-15T03:44:19Z</dcterms:created>
  <dcterms:modified xsi:type="dcterms:W3CDTF">2020-09-20T21:20:39Z</dcterms:modified>
</cp:coreProperties>
</file>