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99" r:id="rId2"/>
    <p:sldId id="426" r:id="rId3"/>
    <p:sldId id="427" r:id="rId4"/>
    <p:sldId id="436" r:id="rId5"/>
    <p:sldId id="437" r:id="rId6"/>
    <p:sldId id="332" r:id="rId7"/>
    <p:sldId id="415" r:id="rId8"/>
    <p:sldId id="412" r:id="rId9"/>
    <p:sldId id="413" r:id="rId10"/>
    <p:sldId id="416" r:id="rId11"/>
    <p:sldId id="414" r:id="rId12"/>
    <p:sldId id="417" r:id="rId13"/>
    <p:sldId id="418" r:id="rId14"/>
    <p:sldId id="419" r:id="rId15"/>
    <p:sldId id="420" r:id="rId16"/>
    <p:sldId id="429" r:id="rId17"/>
    <p:sldId id="438" r:id="rId18"/>
    <p:sldId id="430" r:id="rId19"/>
    <p:sldId id="421" r:id="rId20"/>
    <p:sldId id="422" r:id="rId21"/>
    <p:sldId id="423" r:id="rId22"/>
    <p:sldId id="424" r:id="rId23"/>
    <p:sldId id="425" r:id="rId24"/>
    <p:sldId id="431" r:id="rId25"/>
    <p:sldId id="432" r:id="rId26"/>
    <p:sldId id="434" r:id="rId27"/>
    <p:sldId id="433" r:id="rId28"/>
    <p:sldId id="435" r:id="rId29"/>
    <p:sldId id="411" r:id="rId30"/>
    <p:sldId id="312"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48" autoAdjust="0"/>
  </p:normalViewPr>
  <p:slideViewPr>
    <p:cSldViewPr>
      <p:cViewPr varScale="1">
        <p:scale>
          <a:sx n="78" d="100"/>
          <a:sy n="78" d="100"/>
        </p:scale>
        <p:origin x="15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Colarco" userId="8e438256a5976363" providerId="LiveId" clId="{BC271A90-5877-42AE-8A53-622E44FAF46B}"/>
    <pc:docChg chg="addSld modSld">
      <pc:chgData name="Richard Colarco" userId="8e438256a5976363" providerId="LiveId" clId="{BC271A90-5877-42AE-8A53-622E44FAF46B}" dt="2023-02-15T13:42:49.257" v="105" actId="1076"/>
      <pc:docMkLst>
        <pc:docMk/>
      </pc:docMkLst>
      <pc:sldChg chg="modSp mod">
        <pc:chgData name="Richard Colarco" userId="8e438256a5976363" providerId="LiveId" clId="{BC271A90-5877-42AE-8A53-622E44FAF46B}" dt="2023-02-15T13:37:03.741" v="14" actId="20577"/>
        <pc:sldMkLst>
          <pc:docMk/>
          <pc:sldMk cId="0" sldId="399"/>
        </pc:sldMkLst>
        <pc:spChg chg="mod">
          <ac:chgData name="Richard Colarco" userId="8e438256a5976363" providerId="LiveId" clId="{BC271A90-5877-42AE-8A53-622E44FAF46B}" dt="2023-02-15T13:37:03.741" v="14" actId="20577"/>
          <ac:spMkLst>
            <pc:docMk/>
            <pc:sldMk cId="0" sldId="399"/>
            <ac:spMk id="2050" creationId="{00000000-0000-0000-0000-000000000000}"/>
          </ac:spMkLst>
        </pc:spChg>
      </pc:sldChg>
      <pc:sldChg chg="modSp mod">
        <pc:chgData name="Richard Colarco" userId="8e438256a5976363" providerId="LiveId" clId="{BC271A90-5877-42AE-8A53-622E44FAF46B}" dt="2023-02-15T13:42:49.257" v="105" actId="1076"/>
        <pc:sldMkLst>
          <pc:docMk/>
          <pc:sldMk cId="3894522620" sldId="422"/>
        </pc:sldMkLst>
        <pc:spChg chg="mod">
          <ac:chgData name="Richard Colarco" userId="8e438256a5976363" providerId="LiveId" clId="{BC271A90-5877-42AE-8A53-622E44FAF46B}" dt="2023-02-15T13:42:49.257" v="105" actId="1076"/>
          <ac:spMkLst>
            <pc:docMk/>
            <pc:sldMk cId="3894522620" sldId="422"/>
            <ac:spMk id="11" creationId="{C3C41E99-D6DA-4C7B-B501-67FD33EEBAA9}"/>
          </ac:spMkLst>
        </pc:spChg>
      </pc:sldChg>
      <pc:sldChg chg="modSp mod">
        <pc:chgData name="Richard Colarco" userId="8e438256a5976363" providerId="LiveId" clId="{BC271A90-5877-42AE-8A53-622E44FAF46B}" dt="2023-02-15T13:40:37.912" v="39" actId="403"/>
        <pc:sldMkLst>
          <pc:docMk/>
          <pc:sldMk cId="1463940772" sldId="429"/>
        </pc:sldMkLst>
        <pc:spChg chg="mod">
          <ac:chgData name="Richard Colarco" userId="8e438256a5976363" providerId="LiveId" clId="{BC271A90-5877-42AE-8A53-622E44FAF46B}" dt="2023-02-15T13:40:37.912" v="39" actId="403"/>
          <ac:spMkLst>
            <pc:docMk/>
            <pc:sldMk cId="1463940772" sldId="429"/>
            <ac:spMk id="9" creationId="{17E9051F-3A8D-4AB8-8F0E-28411D552E6A}"/>
          </ac:spMkLst>
        </pc:spChg>
      </pc:sldChg>
      <pc:sldChg chg="modSp add mod">
        <pc:chgData name="Richard Colarco" userId="8e438256a5976363" providerId="LiveId" clId="{BC271A90-5877-42AE-8A53-622E44FAF46B}" dt="2023-02-15T13:41:43.682" v="81" actId="403"/>
        <pc:sldMkLst>
          <pc:docMk/>
          <pc:sldMk cId="1844724668" sldId="438"/>
        </pc:sldMkLst>
        <pc:spChg chg="mod">
          <ac:chgData name="Richard Colarco" userId="8e438256a5976363" providerId="LiveId" clId="{BC271A90-5877-42AE-8A53-622E44FAF46B}" dt="2023-02-15T13:40:52.743" v="52" actId="20577"/>
          <ac:spMkLst>
            <pc:docMk/>
            <pc:sldMk cId="1844724668" sldId="438"/>
            <ac:spMk id="2" creationId="{55DF61F0-2636-46CA-AD52-3058D9F71F31}"/>
          </ac:spMkLst>
        </pc:spChg>
        <pc:spChg chg="mod">
          <ac:chgData name="Richard Colarco" userId="8e438256a5976363" providerId="LiveId" clId="{BC271A90-5877-42AE-8A53-622E44FAF46B}" dt="2023-02-15T13:41:43.682" v="81" actId="403"/>
          <ac:spMkLst>
            <pc:docMk/>
            <pc:sldMk cId="1844724668" sldId="438"/>
            <ac:spMk id="9" creationId="{17E9051F-3A8D-4AB8-8F0E-28411D552E6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C5FC9459-0FDA-4B8B-86DB-CE0D4A9012F2}"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077C5995-EFA1-4246-BD25-BC9765E672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3BD9A67-347E-4385-A3A3-812171E700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7B7F9F5F-07C0-460C-B5AC-C88754698B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87DF4B2-748D-44C6-B82B-CC668F5E90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6002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600200"/>
            <a:ext cx="3695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6335C95-6012-4D9F-8607-87C4D22B74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08DB5551-2E97-4A90-A8D8-917864D793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87924457-FE79-491D-B40B-FE1478AEC1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427CD992-6EA3-4C9A-AC70-40EECC7D32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713E631-D32F-4A99-A737-891C4FEBC4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0AAEE003-E77E-41D9-BE1D-B48D805436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1028"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4118" name="Rectangle 22"/>
          <p:cNvSpPr>
            <a:spLocks noGrp="1" noChangeArrowheads="1"/>
          </p:cNvSpPr>
          <p:nvPr>
            <p:ph type="title"/>
          </p:nvPr>
        </p:nvSpPr>
        <p:spPr bwMode="auto">
          <a:xfrm>
            <a:off x="457200" y="228600"/>
            <a:ext cx="7467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1143000" y="1600200"/>
            <a:ext cx="7543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B7148CC0-A728-4FEC-B8CE-1ECE039A412F}" type="slidenum">
              <a:rPr lang="en-US"/>
              <a:pPr>
                <a:defRPr/>
              </a:pPr>
              <a:t>‹#›</a:t>
            </a:fld>
            <a:endParaRPr lang="en-US"/>
          </a:p>
        </p:txBody>
      </p:sp>
      <p:pic>
        <p:nvPicPr>
          <p:cNvPr id="1035" name="Picture 27" descr="j0290142"/>
          <p:cNvPicPr>
            <a:picLocks noChangeAspect="1" noChangeArrowheads="1"/>
          </p:cNvPicPr>
          <p:nvPr userDrawn="1"/>
        </p:nvPicPr>
        <p:blipFill>
          <a:blip r:embed="rId13" cstate="print"/>
          <a:srcRect/>
          <a:stretch>
            <a:fillRect/>
          </a:stretch>
        </p:blipFill>
        <p:spPr bwMode="auto">
          <a:xfrm>
            <a:off x="7985125" y="0"/>
            <a:ext cx="1158875" cy="919163"/>
          </a:xfrm>
          <a:prstGeom prst="rect">
            <a:avLst/>
          </a:prstGeom>
          <a:noFill/>
          <a:ln w="9525">
            <a:noFill/>
            <a:miter lim="800000"/>
            <a:headEnd/>
            <a:tailEnd/>
          </a:ln>
        </p:spPr>
      </p:pic>
      <p:pic>
        <p:nvPicPr>
          <p:cNvPr id="1036" name="Picture 28" descr="j0287271"/>
          <p:cNvPicPr>
            <a:picLocks noChangeAspect="1" noChangeArrowheads="1"/>
          </p:cNvPicPr>
          <p:nvPr userDrawn="1"/>
        </p:nvPicPr>
        <p:blipFill>
          <a:blip r:embed="rId14" cstate="print"/>
          <a:srcRect/>
          <a:stretch>
            <a:fillRect/>
          </a:stretch>
        </p:blipFill>
        <p:spPr bwMode="auto">
          <a:xfrm>
            <a:off x="0" y="5029200"/>
            <a:ext cx="1062038" cy="1130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0"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4000" dirty="0"/>
              <a:t>Radio Astronomy</a:t>
            </a:r>
            <a:br>
              <a:rPr lang="en-US" sz="4000" dirty="0"/>
            </a:br>
            <a:endParaRPr lang="en-US" sz="4800" dirty="0"/>
          </a:p>
        </p:txBody>
      </p:sp>
      <p:sp>
        <p:nvSpPr>
          <p:cNvPr id="2051" name="Rectangle 3"/>
          <p:cNvSpPr>
            <a:spLocks noGrp="1" noChangeArrowheads="1"/>
          </p:cNvSpPr>
          <p:nvPr>
            <p:ph type="subTitle" idx="1"/>
          </p:nvPr>
        </p:nvSpPr>
        <p:spPr>
          <a:xfrm>
            <a:off x="1371600" y="3581400"/>
            <a:ext cx="6400800" cy="1752600"/>
          </a:xfrm>
        </p:spPr>
        <p:txBody>
          <a:bodyPr/>
          <a:lstStyle/>
          <a:p>
            <a:pPr eaLnBrk="1" hangingPunct="1">
              <a:defRPr/>
            </a:pPr>
            <a:r>
              <a:rPr lang="en-US" sz="1800" b="1" dirty="0">
                <a:effectLst/>
              </a:rPr>
              <a:t>Prepared for the MASPG Meeting</a:t>
            </a:r>
          </a:p>
          <a:p>
            <a:pPr eaLnBrk="1" hangingPunct="1">
              <a:defRPr/>
            </a:pPr>
            <a:r>
              <a:rPr lang="en-US" sz="1800" b="1" dirty="0">
                <a:effectLst/>
              </a:rPr>
              <a:t>February 2023</a:t>
            </a:r>
          </a:p>
          <a:p>
            <a:pPr eaLnBrk="1" hangingPunct="1">
              <a:defRPr/>
            </a:pPr>
            <a:r>
              <a:rPr lang="en-US" sz="1800" b="1" dirty="0">
                <a:effectLst/>
              </a:rPr>
              <a:t>Richard Colarco</a:t>
            </a:r>
          </a:p>
          <a:p>
            <a:pPr eaLnBrk="1" hangingPunct="1">
              <a:defRPr/>
            </a:pPr>
            <a:r>
              <a:rPr lang="en-US" sz="1800" b="1" dirty="0">
                <a:effectLst/>
              </a:rPr>
              <a:t>Using Material From Sky &amp; Telescope Magazine, Wikipedia, National Radio Astronomical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3942-3578-4E2E-9E58-0096D63E9E1A}"/>
              </a:ext>
            </a:extLst>
          </p:cNvPr>
          <p:cNvSpPr>
            <a:spLocks noGrp="1"/>
          </p:cNvSpPr>
          <p:nvPr>
            <p:ph type="title"/>
          </p:nvPr>
        </p:nvSpPr>
        <p:spPr/>
        <p:txBody>
          <a:bodyPr/>
          <a:lstStyle/>
          <a:p>
            <a:r>
              <a:rPr lang="en-US" dirty="0" err="1"/>
              <a:t>Reber’s</a:t>
            </a:r>
            <a:r>
              <a:rPr lang="en-US" dirty="0"/>
              <a:t> </a:t>
            </a:r>
            <a:r>
              <a:rPr lang="en-US" dirty="0" err="1"/>
              <a:t>Discoverys</a:t>
            </a:r>
            <a:endParaRPr lang="en-US" dirty="0"/>
          </a:p>
        </p:txBody>
      </p:sp>
      <p:sp>
        <p:nvSpPr>
          <p:cNvPr id="3" name="Content Placeholder 2">
            <a:extLst>
              <a:ext uri="{FF2B5EF4-FFF2-40B4-BE49-F238E27FC236}">
                <a16:creationId xmlns:a16="http://schemas.microsoft.com/office/drawing/2014/main" id="{2B89B643-4A11-402D-8C37-AA54484AD9D6}"/>
              </a:ext>
            </a:extLst>
          </p:cNvPr>
          <p:cNvSpPr>
            <a:spLocks noGrp="1"/>
          </p:cNvSpPr>
          <p:nvPr>
            <p:ph idx="1"/>
          </p:nvPr>
        </p:nvSpPr>
        <p:spPr/>
        <p:txBody>
          <a:bodyPr/>
          <a:lstStyle/>
          <a:p>
            <a:r>
              <a:rPr lang="en-US" dirty="0"/>
              <a:t>Cassiopeia A, a supernova remnant</a:t>
            </a:r>
          </a:p>
          <a:p>
            <a:r>
              <a:rPr lang="en-US" dirty="0"/>
              <a:t>Cygnus A, a radio galaxy</a:t>
            </a:r>
          </a:p>
          <a:p>
            <a:r>
              <a:rPr lang="en-US" dirty="0"/>
              <a:t>Puppis A, a supernova remnant</a:t>
            </a:r>
          </a:p>
          <a:p>
            <a:endParaRPr lang="en-US" dirty="0"/>
          </a:p>
          <a:p>
            <a:pPr marL="0" indent="0" algn="ctr">
              <a:buNone/>
            </a:pPr>
            <a:r>
              <a:rPr lang="en-US" sz="2400" dirty="0"/>
              <a:t>These sources are commonly used in calibrating radio telescopes and communications equipment, since their locations and strengths are known with great precision</a:t>
            </a:r>
          </a:p>
        </p:txBody>
      </p:sp>
    </p:spTree>
    <p:extLst>
      <p:ext uri="{BB962C8B-B14F-4D97-AF65-F5344CB8AC3E}">
        <p14:creationId xmlns:p14="http://schemas.microsoft.com/office/powerpoint/2010/main" val="10377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1F53-CE6F-4186-8616-3F8A5675B844}"/>
              </a:ext>
            </a:extLst>
          </p:cNvPr>
          <p:cNvSpPr>
            <a:spLocks noGrp="1"/>
          </p:cNvSpPr>
          <p:nvPr>
            <p:ph type="title"/>
          </p:nvPr>
        </p:nvSpPr>
        <p:spPr/>
        <p:txBody>
          <a:bodyPr/>
          <a:lstStyle/>
          <a:p>
            <a:r>
              <a:rPr lang="en-US" dirty="0"/>
              <a:t>James Hey</a:t>
            </a:r>
          </a:p>
        </p:txBody>
      </p:sp>
      <p:sp>
        <p:nvSpPr>
          <p:cNvPr id="3" name="Content Placeholder 2">
            <a:extLst>
              <a:ext uri="{FF2B5EF4-FFF2-40B4-BE49-F238E27FC236}">
                <a16:creationId xmlns:a16="http://schemas.microsoft.com/office/drawing/2014/main" id="{65A46E4F-35C1-41C2-BF6D-BCF9AFF505B7}"/>
              </a:ext>
            </a:extLst>
          </p:cNvPr>
          <p:cNvSpPr>
            <a:spLocks noGrp="1"/>
          </p:cNvSpPr>
          <p:nvPr>
            <p:ph idx="1"/>
          </p:nvPr>
        </p:nvSpPr>
        <p:spPr/>
        <p:txBody>
          <a:bodyPr/>
          <a:lstStyle/>
          <a:p>
            <a:r>
              <a:rPr lang="en-US" dirty="0"/>
              <a:t>In 1942 physicist James Hey found radio signals originating from the Sun</a:t>
            </a:r>
          </a:p>
          <a:p>
            <a:r>
              <a:rPr lang="en-US" dirty="0"/>
              <a:t>Signals originated in electrons whirling around magnetic fields associated with sunspots</a:t>
            </a:r>
          </a:p>
          <a:p>
            <a:r>
              <a:rPr lang="en-US" dirty="0"/>
              <a:t>Solar flares are </a:t>
            </a:r>
            <a:r>
              <a:rPr lang="en-US"/>
              <a:t>another source</a:t>
            </a:r>
          </a:p>
        </p:txBody>
      </p:sp>
    </p:spTree>
    <p:extLst>
      <p:ext uri="{BB962C8B-B14F-4D97-AF65-F5344CB8AC3E}">
        <p14:creationId xmlns:p14="http://schemas.microsoft.com/office/powerpoint/2010/main" val="71016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DEFCD-0DC4-4818-9C5A-568CB9A64AA7}"/>
              </a:ext>
            </a:extLst>
          </p:cNvPr>
          <p:cNvSpPr>
            <a:spLocks noGrp="1"/>
          </p:cNvSpPr>
          <p:nvPr>
            <p:ph type="title"/>
          </p:nvPr>
        </p:nvSpPr>
        <p:spPr/>
        <p:txBody>
          <a:bodyPr/>
          <a:lstStyle/>
          <a:p>
            <a:r>
              <a:rPr lang="en-US" dirty="0"/>
              <a:t>WWII and Later</a:t>
            </a:r>
          </a:p>
        </p:txBody>
      </p:sp>
      <p:sp>
        <p:nvSpPr>
          <p:cNvPr id="3" name="Content Placeholder 2">
            <a:extLst>
              <a:ext uri="{FF2B5EF4-FFF2-40B4-BE49-F238E27FC236}">
                <a16:creationId xmlns:a16="http://schemas.microsoft.com/office/drawing/2014/main" id="{38DFA444-E5A2-4449-B9CE-ABA9ACE0207F}"/>
              </a:ext>
            </a:extLst>
          </p:cNvPr>
          <p:cNvSpPr>
            <a:spLocks noGrp="1"/>
          </p:cNvSpPr>
          <p:nvPr>
            <p:ph idx="1"/>
          </p:nvPr>
        </p:nvSpPr>
        <p:spPr/>
        <p:txBody>
          <a:bodyPr/>
          <a:lstStyle/>
          <a:p>
            <a:r>
              <a:rPr lang="en-US" dirty="0"/>
              <a:t>WWII spurred rapid development in microwave electronics and antennas for radar and communications </a:t>
            </a:r>
          </a:p>
          <a:p>
            <a:r>
              <a:rPr lang="en-US" dirty="0"/>
              <a:t>These developments were eagerly adopted by radio astronomers</a:t>
            </a:r>
          </a:p>
        </p:txBody>
      </p:sp>
    </p:spTree>
    <p:extLst>
      <p:ext uri="{BB962C8B-B14F-4D97-AF65-F5344CB8AC3E}">
        <p14:creationId xmlns:p14="http://schemas.microsoft.com/office/powerpoint/2010/main" val="299915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E8F1-5E4A-4F70-B49C-2F404E4C4E2E}"/>
              </a:ext>
            </a:extLst>
          </p:cNvPr>
          <p:cNvSpPr>
            <a:spLocks noGrp="1"/>
          </p:cNvSpPr>
          <p:nvPr>
            <p:ph type="title"/>
          </p:nvPr>
        </p:nvSpPr>
        <p:spPr/>
        <p:txBody>
          <a:bodyPr/>
          <a:lstStyle/>
          <a:p>
            <a:r>
              <a:rPr lang="en-US" dirty="0"/>
              <a:t>Pulsars</a:t>
            </a:r>
          </a:p>
        </p:txBody>
      </p:sp>
      <p:sp>
        <p:nvSpPr>
          <p:cNvPr id="3" name="Content Placeholder 2">
            <a:extLst>
              <a:ext uri="{FF2B5EF4-FFF2-40B4-BE49-F238E27FC236}">
                <a16:creationId xmlns:a16="http://schemas.microsoft.com/office/drawing/2014/main" id="{11431E30-4352-424F-BB63-CCA6BDB05CBF}"/>
              </a:ext>
            </a:extLst>
          </p:cNvPr>
          <p:cNvSpPr>
            <a:spLocks noGrp="1"/>
          </p:cNvSpPr>
          <p:nvPr>
            <p:ph idx="1"/>
          </p:nvPr>
        </p:nvSpPr>
        <p:spPr>
          <a:xfrm>
            <a:off x="762000" y="1600200"/>
            <a:ext cx="8153400" cy="4495800"/>
          </a:xfrm>
        </p:spPr>
        <p:txBody>
          <a:bodyPr/>
          <a:lstStyle/>
          <a:p>
            <a:r>
              <a:rPr lang="en-US" dirty="0"/>
              <a:t>In 1967, Cambridge University astronomer Jocelyn Bell discovered evenly-timed radio signals coming from deep space</a:t>
            </a:r>
          </a:p>
          <a:p>
            <a:r>
              <a:rPr lang="en-US" dirty="0"/>
              <a:t>Initial skepticism gave way to understanding that these signals came from a rapidly rotating and magnetized neutron star, later named a “pulsar” </a:t>
            </a:r>
          </a:p>
        </p:txBody>
      </p:sp>
    </p:spTree>
    <p:extLst>
      <p:ext uri="{BB962C8B-B14F-4D97-AF65-F5344CB8AC3E}">
        <p14:creationId xmlns:p14="http://schemas.microsoft.com/office/powerpoint/2010/main" val="42971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FDAA-A080-463C-8525-1E8D524DCDAF}"/>
              </a:ext>
            </a:extLst>
          </p:cNvPr>
          <p:cNvSpPr>
            <a:spLocks noGrp="1"/>
          </p:cNvSpPr>
          <p:nvPr>
            <p:ph type="title"/>
          </p:nvPr>
        </p:nvSpPr>
        <p:spPr/>
        <p:txBody>
          <a:bodyPr/>
          <a:lstStyle/>
          <a:p>
            <a:r>
              <a:rPr lang="en-US" dirty="0"/>
              <a:t>Quasars</a:t>
            </a:r>
          </a:p>
        </p:txBody>
      </p:sp>
      <p:sp>
        <p:nvSpPr>
          <p:cNvPr id="3" name="Content Placeholder 2">
            <a:extLst>
              <a:ext uri="{FF2B5EF4-FFF2-40B4-BE49-F238E27FC236}">
                <a16:creationId xmlns:a16="http://schemas.microsoft.com/office/drawing/2014/main" id="{D610EC32-42C3-4C37-89A4-BB54E55E9D4B}"/>
              </a:ext>
            </a:extLst>
          </p:cNvPr>
          <p:cNvSpPr>
            <a:spLocks noGrp="1"/>
          </p:cNvSpPr>
          <p:nvPr>
            <p:ph idx="1"/>
          </p:nvPr>
        </p:nvSpPr>
        <p:spPr>
          <a:xfrm>
            <a:off x="990600" y="1371600"/>
            <a:ext cx="7772400" cy="4495800"/>
          </a:xfrm>
        </p:spPr>
        <p:txBody>
          <a:bodyPr/>
          <a:lstStyle/>
          <a:p>
            <a:r>
              <a:rPr lang="en-US" sz="2400" dirty="0"/>
              <a:t>In 1953, Geoffrey Burbidge theorized that synchrotron radiation could come from charged particles rotating at relativistic speed along magnetic field lines</a:t>
            </a:r>
          </a:p>
          <a:p>
            <a:r>
              <a:rPr lang="en-US" sz="2400" dirty="0"/>
              <a:t>Confirmation came in 1963 when a team of scientists demonstrated that a star-like pinpoint of light, 3C 273, was actually more than a billion light years away and was producing synchrotron radiation</a:t>
            </a:r>
          </a:p>
          <a:p>
            <a:r>
              <a:rPr lang="en-US" sz="2400" dirty="0"/>
              <a:t>Many other sources were discovered, and were named quasi-stellar radio sources, or “quasars”</a:t>
            </a:r>
          </a:p>
          <a:p>
            <a:endParaRPr lang="en-US" sz="2800" dirty="0"/>
          </a:p>
        </p:txBody>
      </p:sp>
    </p:spTree>
    <p:extLst>
      <p:ext uri="{BB962C8B-B14F-4D97-AF65-F5344CB8AC3E}">
        <p14:creationId xmlns:p14="http://schemas.microsoft.com/office/powerpoint/2010/main" val="424005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1BC6-CDFC-4D3C-9E45-EFAD94EB0C8D}"/>
              </a:ext>
            </a:extLst>
          </p:cNvPr>
          <p:cNvSpPr>
            <a:spLocks noGrp="1"/>
          </p:cNvSpPr>
          <p:nvPr>
            <p:ph type="title"/>
          </p:nvPr>
        </p:nvSpPr>
        <p:spPr/>
        <p:txBody>
          <a:bodyPr/>
          <a:lstStyle/>
          <a:p>
            <a:r>
              <a:rPr lang="en-US" dirty="0"/>
              <a:t>Quasars</a:t>
            </a:r>
          </a:p>
        </p:txBody>
      </p:sp>
      <p:sp>
        <p:nvSpPr>
          <p:cNvPr id="3" name="Content Placeholder 2">
            <a:extLst>
              <a:ext uri="{FF2B5EF4-FFF2-40B4-BE49-F238E27FC236}">
                <a16:creationId xmlns:a16="http://schemas.microsoft.com/office/drawing/2014/main" id="{6AEEAEF8-1B4D-434B-9A40-BBC53E28B7E5}"/>
              </a:ext>
            </a:extLst>
          </p:cNvPr>
          <p:cNvSpPr>
            <a:spLocks noGrp="1"/>
          </p:cNvSpPr>
          <p:nvPr>
            <p:ph idx="1"/>
          </p:nvPr>
        </p:nvSpPr>
        <p:spPr>
          <a:xfrm>
            <a:off x="838200" y="1181100"/>
            <a:ext cx="8077200" cy="4495800"/>
          </a:xfrm>
        </p:spPr>
        <p:txBody>
          <a:bodyPr/>
          <a:lstStyle/>
          <a:p>
            <a:r>
              <a:rPr lang="en-US" dirty="0"/>
              <a:t>We now know quasars are supermassive black holes that emit streams of matter at relativistic speeds from their poles</a:t>
            </a:r>
          </a:p>
          <a:p>
            <a:r>
              <a:rPr lang="en-US" dirty="0"/>
              <a:t>Although synchrotron radiation was predicted, no theory predicted the existence of quasars</a:t>
            </a:r>
          </a:p>
          <a:p>
            <a:r>
              <a:rPr lang="en-US" dirty="0"/>
              <a:t>Quasars are among the oldest objects observed in our universe, and help establish the “size” of the universe</a:t>
            </a:r>
          </a:p>
        </p:txBody>
      </p:sp>
    </p:spTree>
    <p:extLst>
      <p:ext uri="{BB962C8B-B14F-4D97-AF65-F5344CB8AC3E}">
        <p14:creationId xmlns:p14="http://schemas.microsoft.com/office/powerpoint/2010/main" val="30597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61F0-2636-46CA-AD52-3058D9F71F31}"/>
              </a:ext>
            </a:extLst>
          </p:cNvPr>
          <p:cNvSpPr>
            <a:spLocks noGrp="1"/>
          </p:cNvSpPr>
          <p:nvPr>
            <p:ph type="title"/>
          </p:nvPr>
        </p:nvSpPr>
        <p:spPr>
          <a:xfrm>
            <a:off x="457200" y="228600"/>
            <a:ext cx="7467600" cy="1143000"/>
          </a:xfrm>
        </p:spPr>
        <p:txBody>
          <a:bodyPr wrap="square" anchor="ctr">
            <a:normAutofit/>
          </a:bodyPr>
          <a:lstStyle/>
          <a:p>
            <a:r>
              <a:rPr lang="en-US" dirty="0"/>
              <a:t>Gravitational Waves</a:t>
            </a:r>
          </a:p>
        </p:txBody>
      </p:sp>
      <p:sp>
        <p:nvSpPr>
          <p:cNvPr id="9" name="Content Placeholder 2">
            <a:extLst>
              <a:ext uri="{FF2B5EF4-FFF2-40B4-BE49-F238E27FC236}">
                <a16:creationId xmlns:a16="http://schemas.microsoft.com/office/drawing/2014/main" id="{17E9051F-3A8D-4AB8-8F0E-28411D552E6A}"/>
              </a:ext>
            </a:extLst>
          </p:cNvPr>
          <p:cNvSpPr>
            <a:spLocks noGrp="1"/>
          </p:cNvSpPr>
          <p:nvPr>
            <p:ph idx="1"/>
          </p:nvPr>
        </p:nvSpPr>
        <p:spPr>
          <a:xfrm>
            <a:off x="1066800" y="1295400"/>
            <a:ext cx="7543800" cy="4495800"/>
          </a:xfrm>
        </p:spPr>
        <p:txBody>
          <a:bodyPr/>
          <a:lstStyle/>
          <a:p>
            <a:r>
              <a:rPr lang="en-US" sz="2400" dirty="0"/>
              <a:t>Gravitational waves grabbed the headlines in recent years when they were first detected. </a:t>
            </a:r>
          </a:p>
          <a:p>
            <a:r>
              <a:rPr lang="en-US" sz="2400" dirty="0"/>
              <a:t>But what causes them? </a:t>
            </a:r>
          </a:p>
          <a:p>
            <a:r>
              <a:rPr lang="en-US" sz="2400" dirty="0"/>
              <a:t>The Karl G. Jansky Very Large Array played a role in studying the physics of these cosmic catastrophes. </a:t>
            </a:r>
          </a:p>
          <a:p>
            <a:r>
              <a:rPr lang="en-US" sz="2400" dirty="0"/>
              <a:t>Three months of observations from several observatories led researchers to a titanic collision of neutron stars in a galaxy 130 million light-years from Earth. </a:t>
            </a:r>
          </a:p>
          <a:p>
            <a:r>
              <a:rPr lang="en-US" sz="2400" dirty="0"/>
              <a:t>Neutron stars are super-dense objects left over from the deaths of massive stars. </a:t>
            </a:r>
          </a:p>
        </p:txBody>
      </p:sp>
    </p:spTree>
    <p:extLst>
      <p:ext uri="{BB962C8B-B14F-4D97-AF65-F5344CB8AC3E}">
        <p14:creationId xmlns:p14="http://schemas.microsoft.com/office/powerpoint/2010/main" val="1463940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61F0-2636-46CA-AD52-3058D9F71F31}"/>
              </a:ext>
            </a:extLst>
          </p:cNvPr>
          <p:cNvSpPr>
            <a:spLocks noGrp="1"/>
          </p:cNvSpPr>
          <p:nvPr>
            <p:ph type="title"/>
          </p:nvPr>
        </p:nvSpPr>
        <p:spPr>
          <a:xfrm>
            <a:off x="457200" y="228600"/>
            <a:ext cx="7467600" cy="1143000"/>
          </a:xfrm>
        </p:spPr>
        <p:txBody>
          <a:bodyPr wrap="square" anchor="ctr">
            <a:normAutofit/>
          </a:bodyPr>
          <a:lstStyle/>
          <a:p>
            <a:r>
              <a:rPr lang="en-US" dirty="0"/>
              <a:t>Neutron Stars</a:t>
            </a:r>
          </a:p>
        </p:txBody>
      </p:sp>
      <p:sp>
        <p:nvSpPr>
          <p:cNvPr id="9" name="Content Placeholder 2">
            <a:extLst>
              <a:ext uri="{FF2B5EF4-FFF2-40B4-BE49-F238E27FC236}">
                <a16:creationId xmlns:a16="http://schemas.microsoft.com/office/drawing/2014/main" id="{17E9051F-3A8D-4AB8-8F0E-28411D552E6A}"/>
              </a:ext>
            </a:extLst>
          </p:cNvPr>
          <p:cNvSpPr>
            <a:spLocks noGrp="1"/>
          </p:cNvSpPr>
          <p:nvPr>
            <p:ph idx="1"/>
          </p:nvPr>
        </p:nvSpPr>
        <p:spPr>
          <a:xfrm>
            <a:off x="1066800" y="1295400"/>
            <a:ext cx="7543800" cy="4495800"/>
          </a:xfrm>
        </p:spPr>
        <p:txBody>
          <a:bodyPr/>
          <a:lstStyle/>
          <a:p>
            <a:r>
              <a:rPr lang="en-US" sz="2400" dirty="0"/>
              <a:t>Neutron stars are magnetically active and have very strong gravitational fields. </a:t>
            </a:r>
          </a:p>
          <a:p>
            <a:r>
              <a:rPr lang="en-US" sz="2400" dirty="0"/>
              <a:t>When these stars collide, they not only send gravitational waves out through space, but they also give off strong radio emissions. </a:t>
            </a:r>
          </a:p>
          <a:p>
            <a:r>
              <a:rPr lang="en-US" sz="2400" dirty="0"/>
              <a:t>That’s what the VLA, plus the Australia Telescope Compact Array and the Giant </a:t>
            </a:r>
            <a:r>
              <a:rPr lang="en-US" sz="2400" dirty="0" err="1"/>
              <a:t>Metrewave</a:t>
            </a:r>
            <a:r>
              <a:rPr lang="en-US" sz="2400" dirty="0"/>
              <a:t> Radio Telescope in India combined to study. </a:t>
            </a:r>
          </a:p>
          <a:p>
            <a:r>
              <a:rPr lang="en-US" sz="2400" dirty="0"/>
              <a:t>The merger of neutron stars sets off a huge outburst of energy and material and gives scientists new insight into the phenomenon behind the creation of gravitational waves.</a:t>
            </a:r>
          </a:p>
        </p:txBody>
      </p:sp>
    </p:spTree>
    <p:extLst>
      <p:ext uri="{BB962C8B-B14F-4D97-AF65-F5344CB8AC3E}">
        <p14:creationId xmlns:p14="http://schemas.microsoft.com/office/powerpoint/2010/main" val="184472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3836-5E7C-4B2C-9481-FC7F7056678D}"/>
              </a:ext>
            </a:extLst>
          </p:cNvPr>
          <p:cNvSpPr>
            <a:spLocks noGrp="1"/>
          </p:cNvSpPr>
          <p:nvPr>
            <p:ph type="title"/>
          </p:nvPr>
        </p:nvSpPr>
        <p:spPr>
          <a:xfrm>
            <a:off x="457200" y="228600"/>
            <a:ext cx="7467600" cy="1143000"/>
          </a:xfrm>
        </p:spPr>
        <p:txBody>
          <a:bodyPr wrap="square" anchor="ctr">
            <a:normAutofit/>
          </a:bodyPr>
          <a:lstStyle/>
          <a:p>
            <a:r>
              <a:rPr lang="en-US" dirty="0"/>
              <a:t>Exoplanets</a:t>
            </a:r>
          </a:p>
        </p:txBody>
      </p:sp>
      <p:pic>
        <p:nvPicPr>
          <p:cNvPr id="1028" name="Picture 4" descr="Fomalhaut is a star with at least two planets in orbit around it. These planets herd dust and gas into a narrow ring between them that is seen optically (blue) and by ALMA (gold).">
            <a:extLst>
              <a:ext uri="{FF2B5EF4-FFF2-40B4-BE49-F238E27FC236}">
                <a16:creationId xmlns:a16="http://schemas.microsoft.com/office/drawing/2014/main" id="{A526C052-19EB-4EDF-A2BE-12A9F66373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22" r="10922" b="-1"/>
          <a:stretch/>
        </p:blipFill>
        <p:spPr bwMode="auto">
          <a:xfrm>
            <a:off x="1143000" y="1600200"/>
            <a:ext cx="3695700" cy="4495800"/>
          </a:xfrm>
          <a:prstGeom prst="rect">
            <a:avLst/>
          </a:prstGeom>
          <a:solidFill>
            <a:srgbClr val="FFFFFF"/>
          </a:solidFill>
        </p:spPr>
      </p:pic>
      <p:sp>
        <p:nvSpPr>
          <p:cNvPr id="3" name="Content Placeholder 2">
            <a:extLst>
              <a:ext uri="{FF2B5EF4-FFF2-40B4-BE49-F238E27FC236}">
                <a16:creationId xmlns:a16="http://schemas.microsoft.com/office/drawing/2014/main" id="{C4CEC1FA-0E0E-40B0-A571-08CCF35613F5}"/>
              </a:ext>
            </a:extLst>
          </p:cNvPr>
          <p:cNvSpPr>
            <a:spLocks noGrp="1"/>
          </p:cNvSpPr>
          <p:nvPr>
            <p:ph sz="half" idx="2"/>
          </p:nvPr>
        </p:nvSpPr>
        <p:spPr>
          <a:xfrm>
            <a:off x="4953000" y="1447800"/>
            <a:ext cx="4038600" cy="4495800"/>
          </a:xfrm>
        </p:spPr>
        <p:txBody>
          <a:bodyPr wrap="square" anchor="t">
            <a:noAutofit/>
          </a:bodyPr>
          <a:lstStyle/>
          <a:p>
            <a:pPr marL="0" indent="0">
              <a:lnSpc>
                <a:spcPct val="90000"/>
              </a:lnSpc>
              <a:buNone/>
            </a:pPr>
            <a:r>
              <a:rPr lang="en-US" sz="1600" dirty="0"/>
              <a:t>Millimeter/submillimeter-wave telescope arrays such as ALMA can see more detail than current optical or infrared telescopes. The longer waves it detects are not scattered or reflected by interplanetary dust, either in the extrasolar system or our own Solar System.</a:t>
            </a:r>
          </a:p>
          <a:p>
            <a:pPr marL="0" indent="0">
              <a:lnSpc>
                <a:spcPct val="90000"/>
              </a:lnSpc>
              <a:buNone/>
            </a:pPr>
            <a:endParaRPr lang="en-US" sz="1600" dirty="0"/>
          </a:p>
          <a:p>
            <a:pPr marL="0" indent="0">
              <a:lnSpc>
                <a:spcPct val="90000"/>
              </a:lnSpc>
              <a:buNone/>
            </a:pPr>
            <a:r>
              <a:rPr lang="en-US" sz="1600" dirty="0"/>
              <a:t>Another important advantage is that, at millimeter and submillimeter wavelengths, the star is not glaring and overwhelming our view of its potential planets as it does in shorter wavelengths. While the star is still brighter than its planet, the difference in brightness between the two is far less in millimeter radiation.</a:t>
            </a:r>
          </a:p>
          <a:p>
            <a:pPr marL="0" indent="0">
              <a:lnSpc>
                <a:spcPct val="90000"/>
              </a:lnSpc>
              <a:buNone/>
            </a:pPr>
            <a:endParaRPr lang="en-US" sz="1600" dirty="0"/>
          </a:p>
          <a:p>
            <a:pPr marL="0" indent="0">
              <a:lnSpc>
                <a:spcPct val="90000"/>
              </a:lnSpc>
              <a:buNone/>
            </a:pPr>
            <a:r>
              <a:rPr lang="en-US" sz="1600" dirty="0"/>
              <a:t>ALMA sees planetary systems in the earliest stages of their formation.</a:t>
            </a:r>
          </a:p>
        </p:txBody>
      </p:sp>
    </p:spTree>
    <p:extLst>
      <p:ext uri="{BB962C8B-B14F-4D97-AF65-F5344CB8AC3E}">
        <p14:creationId xmlns:p14="http://schemas.microsoft.com/office/powerpoint/2010/main" val="940640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CD7C-BFAF-40D2-BDC4-152655B6EFF9}"/>
              </a:ext>
            </a:extLst>
          </p:cNvPr>
          <p:cNvSpPr>
            <a:spLocks noGrp="1"/>
          </p:cNvSpPr>
          <p:nvPr>
            <p:ph type="title"/>
          </p:nvPr>
        </p:nvSpPr>
        <p:spPr>
          <a:xfrm>
            <a:off x="457200" y="228600"/>
            <a:ext cx="7467600" cy="1143000"/>
          </a:xfrm>
        </p:spPr>
        <p:txBody>
          <a:bodyPr wrap="square" anchor="ctr">
            <a:normAutofit/>
          </a:bodyPr>
          <a:lstStyle/>
          <a:p>
            <a:r>
              <a:rPr lang="en-US" dirty="0"/>
              <a:t>Radio Astronomy Hardware</a:t>
            </a:r>
          </a:p>
        </p:txBody>
      </p:sp>
      <p:sp>
        <p:nvSpPr>
          <p:cNvPr id="3" name="Content Placeholder 2">
            <a:extLst>
              <a:ext uri="{FF2B5EF4-FFF2-40B4-BE49-F238E27FC236}">
                <a16:creationId xmlns:a16="http://schemas.microsoft.com/office/drawing/2014/main" id="{0C2BB31E-CF5D-4C94-AFBA-94CAD2C4FEA5}"/>
              </a:ext>
            </a:extLst>
          </p:cNvPr>
          <p:cNvSpPr>
            <a:spLocks noGrp="1"/>
          </p:cNvSpPr>
          <p:nvPr>
            <p:ph sz="half" idx="1"/>
          </p:nvPr>
        </p:nvSpPr>
        <p:spPr>
          <a:xfrm>
            <a:off x="838200" y="1600200"/>
            <a:ext cx="4000500" cy="4495800"/>
          </a:xfrm>
        </p:spPr>
        <p:txBody>
          <a:bodyPr wrap="square" anchor="t">
            <a:normAutofit/>
          </a:bodyPr>
          <a:lstStyle/>
          <a:p>
            <a:r>
              <a:rPr lang="en-US" dirty="0"/>
              <a:t>Weak signals require large antennas</a:t>
            </a:r>
          </a:p>
          <a:p>
            <a:r>
              <a:rPr lang="en-US" dirty="0"/>
              <a:t>The Green Bank WV antenna is 360 feet in diameter, the largest fully steerable antenna on Earth</a:t>
            </a:r>
          </a:p>
          <a:p>
            <a:r>
              <a:rPr lang="en-US" dirty="0"/>
              <a:t>59 </a:t>
            </a:r>
            <a:r>
              <a:rPr lang="en-US" dirty="0" err="1"/>
              <a:t>dBi</a:t>
            </a:r>
            <a:r>
              <a:rPr lang="en-US" dirty="0"/>
              <a:t> of gain at 1 GHz</a:t>
            </a:r>
          </a:p>
        </p:txBody>
      </p:sp>
      <p:pic>
        <p:nvPicPr>
          <p:cNvPr id="5" name="Picture 4" descr="A picture containing object, outdoor, telescope, grass&#10;&#10;Description automatically generated">
            <a:extLst>
              <a:ext uri="{FF2B5EF4-FFF2-40B4-BE49-F238E27FC236}">
                <a16:creationId xmlns:a16="http://schemas.microsoft.com/office/drawing/2014/main" id="{57492009-9780-4879-A15A-5C0CAA34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79" r="12421" b="4"/>
          <a:stretch/>
        </p:blipFill>
        <p:spPr>
          <a:xfrm>
            <a:off x="4991100" y="1600200"/>
            <a:ext cx="3695700" cy="4495800"/>
          </a:xfrm>
          <a:prstGeom prst="rect">
            <a:avLst/>
          </a:prstGeom>
          <a:noFill/>
        </p:spPr>
      </p:pic>
    </p:spTree>
    <p:extLst>
      <p:ext uri="{BB962C8B-B14F-4D97-AF65-F5344CB8AC3E}">
        <p14:creationId xmlns:p14="http://schemas.microsoft.com/office/powerpoint/2010/main" val="190741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Perspective</a:t>
            </a:r>
          </a:p>
        </p:txBody>
      </p:sp>
      <p:sp>
        <p:nvSpPr>
          <p:cNvPr id="3" name="Content Placeholder 2"/>
          <p:cNvSpPr>
            <a:spLocks noGrp="1"/>
          </p:cNvSpPr>
          <p:nvPr>
            <p:ph idx="1"/>
          </p:nvPr>
        </p:nvSpPr>
        <p:spPr>
          <a:xfrm>
            <a:off x="762000" y="1143000"/>
            <a:ext cx="8153400" cy="5105400"/>
          </a:xfrm>
        </p:spPr>
        <p:txBody>
          <a:bodyPr/>
          <a:lstStyle/>
          <a:p>
            <a:r>
              <a:rPr lang="en-US" sz="2400" dirty="0"/>
              <a:t>All astronomy makes use of the universe’s two macro forces</a:t>
            </a:r>
          </a:p>
          <a:p>
            <a:pPr lvl="1"/>
            <a:r>
              <a:rPr lang="en-US" sz="2000" dirty="0"/>
              <a:t>Electromagnetic force</a:t>
            </a:r>
          </a:p>
          <a:p>
            <a:pPr lvl="1"/>
            <a:r>
              <a:rPr lang="en-US" sz="2000" dirty="0"/>
              <a:t>Gravitational force</a:t>
            </a:r>
          </a:p>
          <a:p>
            <a:r>
              <a:rPr lang="en-US" sz="2400" dirty="0"/>
              <a:t>In 1920 “astronomy” meant “visible light astronomy”</a:t>
            </a:r>
          </a:p>
          <a:p>
            <a:pPr lvl="1"/>
            <a:r>
              <a:rPr lang="en-US" sz="2000" dirty="0"/>
              <a:t>Our eyes were essentially the only detectors we had</a:t>
            </a:r>
          </a:p>
          <a:p>
            <a:r>
              <a:rPr lang="en-US" sz="2400" dirty="0"/>
              <a:t>When we talk about “radio astronomy,” we mean electromagnetic wavelengths longer than far infrared</a:t>
            </a:r>
          </a:p>
          <a:p>
            <a:pPr lvl="1"/>
            <a:r>
              <a:rPr lang="en-US" sz="2000" dirty="0"/>
              <a:t>Boundary between radio and far IR is approximately 100 GHz</a:t>
            </a:r>
          </a:p>
          <a:p>
            <a:pPr lvl="2"/>
            <a:r>
              <a:rPr lang="en-US" sz="1600" dirty="0"/>
              <a:t>Wavelength of 3 mm</a:t>
            </a:r>
          </a:p>
          <a:p>
            <a:pPr lvl="1"/>
            <a:r>
              <a:rPr lang="en-US" sz="2000" dirty="0"/>
              <a:t>Radio telescopes usually look like antennas</a:t>
            </a:r>
          </a:p>
          <a:p>
            <a:pPr lvl="1"/>
            <a:r>
              <a:rPr lang="en-US" sz="2000" dirty="0"/>
              <a:t>Telescopes for shorter wavelengths usually look like lenses</a:t>
            </a:r>
          </a:p>
        </p:txBody>
      </p:sp>
    </p:spTree>
    <p:extLst>
      <p:ext uri="{BB962C8B-B14F-4D97-AF65-F5344CB8AC3E}">
        <p14:creationId xmlns:p14="http://schemas.microsoft.com/office/powerpoint/2010/main" val="325714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1FC5-6083-4B8F-B2C2-72471C22CAC5}"/>
              </a:ext>
            </a:extLst>
          </p:cNvPr>
          <p:cNvSpPr>
            <a:spLocks noGrp="1"/>
          </p:cNvSpPr>
          <p:nvPr>
            <p:ph type="title"/>
          </p:nvPr>
        </p:nvSpPr>
        <p:spPr>
          <a:xfrm>
            <a:off x="457200" y="228600"/>
            <a:ext cx="7467600" cy="1143000"/>
          </a:xfrm>
        </p:spPr>
        <p:txBody>
          <a:bodyPr wrap="square" anchor="ctr">
            <a:normAutofit/>
          </a:bodyPr>
          <a:lstStyle/>
          <a:p>
            <a:r>
              <a:rPr lang="en-US" dirty="0"/>
              <a:t>Arecibo Dish</a:t>
            </a:r>
          </a:p>
        </p:txBody>
      </p:sp>
      <p:sp>
        <p:nvSpPr>
          <p:cNvPr id="11" name="Content Placeholder 2">
            <a:extLst>
              <a:ext uri="{FF2B5EF4-FFF2-40B4-BE49-F238E27FC236}">
                <a16:creationId xmlns:a16="http://schemas.microsoft.com/office/drawing/2014/main" id="{C3C41E99-D6DA-4C7B-B501-67FD33EEBAA9}"/>
              </a:ext>
            </a:extLst>
          </p:cNvPr>
          <p:cNvSpPr>
            <a:spLocks noGrp="1"/>
          </p:cNvSpPr>
          <p:nvPr>
            <p:ph sz="half" idx="1"/>
          </p:nvPr>
        </p:nvSpPr>
        <p:spPr>
          <a:xfrm>
            <a:off x="457200" y="1181100"/>
            <a:ext cx="3695700" cy="4495800"/>
          </a:xfrm>
        </p:spPr>
        <p:txBody>
          <a:bodyPr/>
          <a:lstStyle/>
          <a:p>
            <a:r>
              <a:rPr lang="en-US" sz="2400" dirty="0"/>
              <a:t>Located in Puerto Rico</a:t>
            </a:r>
          </a:p>
          <a:p>
            <a:r>
              <a:rPr lang="en-US" sz="2400" dirty="0"/>
              <a:t>Not movable</a:t>
            </a:r>
          </a:p>
          <a:p>
            <a:r>
              <a:rPr lang="en-US" sz="2400" dirty="0"/>
              <a:t>1007 feet in diameter</a:t>
            </a:r>
          </a:p>
          <a:p>
            <a:r>
              <a:rPr lang="en-US" sz="2400" dirty="0"/>
              <a:t>68 </a:t>
            </a:r>
            <a:r>
              <a:rPr lang="en-US" sz="2400" dirty="0" err="1"/>
              <a:t>dBi</a:t>
            </a:r>
            <a:r>
              <a:rPr lang="en-US" sz="2400" dirty="0"/>
              <a:t> of gain at 1 GHz</a:t>
            </a:r>
          </a:p>
          <a:p>
            <a:r>
              <a:rPr lang="en-US" sz="2400" dirty="0"/>
              <a:t>Has been used for SETI, RX and TX</a:t>
            </a:r>
          </a:p>
          <a:p>
            <a:r>
              <a:rPr lang="en-US" sz="2400" dirty="0"/>
              <a:t>Now, sadly, defunct</a:t>
            </a:r>
          </a:p>
        </p:txBody>
      </p:sp>
      <p:pic>
        <p:nvPicPr>
          <p:cNvPr id="6" name="Content Placeholder 5" descr="A picture containing object, mountain, outdoor, forest&#10;&#10;Description automatically generated">
            <a:extLst>
              <a:ext uri="{FF2B5EF4-FFF2-40B4-BE49-F238E27FC236}">
                <a16:creationId xmlns:a16="http://schemas.microsoft.com/office/drawing/2014/main" id="{62E38BA7-F4B6-45A2-9049-8FFD6A52FE4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039" r="23517"/>
          <a:stretch/>
        </p:blipFill>
        <p:spPr>
          <a:xfrm>
            <a:off x="4991100" y="1600200"/>
            <a:ext cx="3695700" cy="4495800"/>
          </a:xfrm>
          <a:noFill/>
        </p:spPr>
      </p:pic>
    </p:spTree>
    <p:extLst>
      <p:ext uri="{BB962C8B-B14F-4D97-AF65-F5344CB8AC3E}">
        <p14:creationId xmlns:p14="http://schemas.microsoft.com/office/powerpoint/2010/main" val="389452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F4AA478F-FEB2-4B9B-A942-105FC6D0BF5C}"/>
              </a:ext>
            </a:extLst>
          </p:cNvPr>
          <p:cNvSpPr>
            <a:spLocks noGrp="1"/>
          </p:cNvSpPr>
          <p:nvPr>
            <p:ph type="title"/>
          </p:nvPr>
        </p:nvSpPr>
        <p:spPr>
          <a:xfrm>
            <a:off x="457200" y="228600"/>
            <a:ext cx="7467600" cy="1143000"/>
          </a:xfrm>
        </p:spPr>
        <p:txBody>
          <a:bodyPr/>
          <a:lstStyle/>
          <a:p>
            <a:r>
              <a:rPr lang="en-US" sz="3600" dirty="0">
                <a:effectLst/>
              </a:rPr>
              <a:t>Five-Hundred-Meter Aperture Spherical Telescope</a:t>
            </a:r>
            <a:endParaRPr lang="en-US" dirty="0"/>
          </a:p>
        </p:txBody>
      </p:sp>
      <p:sp>
        <p:nvSpPr>
          <p:cNvPr id="73" name="Content Placeholder 2">
            <a:extLst>
              <a:ext uri="{FF2B5EF4-FFF2-40B4-BE49-F238E27FC236}">
                <a16:creationId xmlns:a16="http://schemas.microsoft.com/office/drawing/2014/main" id="{8F18ED99-EAE6-450D-8345-E78E44F8E67A}"/>
              </a:ext>
            </a:extLst>
          </p:cNvPr>
          <p:cNvSpPr>
            <a:spLocks noGrp="1"/>
          </p:cNvSpPr>
          <p:nvPr>
            <p:ph sz="half" idx="1"/>
          </p:nvPr>
        </p:nvSpPr>
        <p:spPr>
          <a:xfrm>
            <a:off x="609600" y="1600200"/>
            <a:ext cx="4229100" cy="4495800"/>
          </a:xfrm>
        </p:spPr>
        <p:txBody>
          <a:bodyPr/>
          <a:lstStyle/>
          <a:p>
            <a:r>
              <a:rPr lang="en-US" dirty="0"/>
              <a:t>FAST</a:t>
            </a:r>
          </a:p>
          <a:p>
            <a:r>
              <a:rPr lang="en-US" dirty="0"/>
              <a:t>Located in SW China</a:t>
            </a:r>
          </a:p>
          <a:p>
            <a:r>
              <a:rPr lang="en-US" dirty="0"/>
              <a:t>Not movable</a:t>
            </a:r>
          </a:p>
          <a:p>
            <a:r>
              <a:rPr lang="en-US" dirty="0"/>
              <a:t>1640 feet in diameter</a:t>
            </a:r>
          </a:p>
          <a:p>
            <a:r>
              <a:rPr lang="en-US" dirty="0"/>
              <a:t>72 </a:t>
            </a:r>
            <a:r>
              <a:rPr lang="en-US" dirty="0" err="1"/>
              <a:t>dBi</a:t>
            </a:r>
            <a:r>
              <a:rPr lang="en-US" dirty="0"/>
              <a:t> of gain at 1 GHz</a:t>
            </a:r>
          </a:p>
          <a:p>
            <a:r>
              <a:rPr lang="en-US" dirty="0"/>
              <a:t>Has SETI as one of its science goals</a:t>
            </a:r>
          </a:p>
        </p:txBody>
      </p:sp>
      <p:pic>
        <p:nvPicPr>
          <p:cNvPr id="1026" name="Picture 2">
            <a:extLst>
              <a:ext uri="{FF2B5EF4-FFF2-40B4-BE49-F238E27FC236}">
                <a16:creationId xmlns:a16="http://schemas.microsoft.com/office/drawing/2014/main" id="{CBDBC204-4CF0-4E2D-AF49-9C3C8A71A23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7446" r="18505" b="-2"/>
          <a:stretch/>
        </p:blipFill>
        <p:spPr bwMode="auto">
          <a:xfrm>
            <a:off x="4991100" y="1600200"/>
            <a:ext cx="3695700" cy="4495800"/>
          </a:xfrm>
          <a:prstGeom prst="rect">
            <a:avLst/>
          </a:prstGeom>
          <a:solidFill>
            <a:srgbClr val="FFFFFF"/>
          </a:solidFill>
        </p:spPr>
      </p:pic>
    </p:spTree>
    <p:extLst>
      <p:ext uri="{BB962C8B-B14F-4D97-AF65-F5344CB8AC3E}">
        <p14:creationId xmlns:p14="http://schemas.microsoft.com/office/powerpoint/2010/main" val="2274955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DA68-3398-4E35-9953-9CB6C6DC32FD}"/>
              </a:ext>
            </a:extLst>
          </p:cNvPr>
          <p:cNvSpPr>
            <a:spLocks noGrp="1"/>
          </p:cNvSpPr>
          <p:nvPr>
            <p:ph type="title"/>
          </p:nvPr>
        </p:nvSpPr>
        <p:spPr/>
        <p:txBody>
          <a:bodyPr/>
          <a:lstStyle/>
          <a:p>
            <a:r>
              <a:rPr lang="en-US" dirty="0"/>
              <a:t>Pointing Limitations</a:t>
            </a:r>
          </a:p>
        </p:txBody>
      </p:sp>
      <p:sp>
        <p:nvSpPr>
          <p:cNvPr id="3" name="Content Placeholder 2">
            <a:extLst>
              <a:ext uri="{FF2B5EF4-FFF2-40B4-BE49-F238E27FC236}">
                <a16:creationId xmlns:a16="http://schemas.microsoft.com/office/drawing/2014/main" id="{C4249BBE-C0CE-478C-AA05-1D18790F90A1}"/>
              </a:ext>
            </a:extLst>
          </p:cNvPr>
          <p:cNvSpPr>
            <a:spLocks noGrp="1"/>
          </p:cNvSpPr>
          <p:nvPr>
            <p:ph sz="half" idx="1"/>
          </p:nvPr>
        </p:nvSpPr>
        <p:spPr>
          <a:xfrm>
            <a:off x="1143000" y="1600200"/>
            <a:ext cx="7543800" cy="4495800"/>
          </a:xfrm>
        </p:spPr>
        <p:txBody>
          <a:bodyPr/>
          <a:lstStyle/>
          <a:p>
            <a:r>
              <a:rPr lang="en-US" dirty="0"/>
              <a:t>Arecibo and FAST (and other very large dishes) are not independently movable</a:t>
            </a:r>
          </a:p>
          <a:p>
            <a:r>
              <a:rPr lang="en-US" dirty="0"/>
              <a:t>Slight pointing versatility can be achieved by moving the receiver array (suspended at the antenna focus)</a:t>
            </a:r>
          </a:p>
          <a:p>
            <a:r>
              <a:rPr lang="en-US" dirty="0"/>
              <a:t>Essentially, you must wait until the motion of the Earth points the dish to the desired location</a:t>
            </a:r>
          </a:p>
        </p:txBody>
      </p:sp>
    </p:spTree>
    <p:extLst>
      <p:ext uri="{BB962C8B-B14F-4D97-AF65-F5344CB8AC3E}">
        <p14:creationId xmlns:p14="http://schemas.microsoft.com/office/powerpoint/2010/main" val="180201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A7A3-9778-4022-BEF0-ED895FBA9E4A}"/>
              </a:ext>
            </a:extLst>
          </p:cNvPr>
          <p:cNvSpPr>
            <a:spLocks noGrp="1"/>
          </p:cNvSpPr>
          <p:nvPr>
            <p:ph type="title"/>
          </p:nvPr>
        </p:nvSpPr>
        <p:spPr>
          <a:xfrm>
            <a:off x="457200" y="228600"/>
            <a:ext cx="7467600" cy="1143000"/>
          </a:xfrm>
        </p:spPr>
        <p:txBody>
          <a:bodyPr wrap="square" anchor="ctr">
            <a:normAutofit/>
          </a:bodyPr>
          <a:lstStyle/>
          <a:p>
            <a:r>
              <a:rPr lang="en-US" dirty="0"/>
              <a:t>VLA</a:t>
            </a:r>
          </a:p>
        </p:txBody>
      </p:sp>
      <p:pic>
        <p:nvPicPr>
          <p:cNvPr id="6" name="Picture 5" descr="A picture containing object, grass, outdoor, large&#10;&#10;Description automatically generated">
            <a:extLst>
              <a:ext uri="{FF2B5EF4-FFF2-40B4-BE49-F238E27FC236}">
                <a16:creationId xmlns:a16="http://schemas.microsoft.com/office/drawing/2014/main" id="{D28BEE03-4159-42B0-8AAB-4252E09B243B}"/>
              </a:ext>
            </a:extLst>
          </p:cNvPr>
          <p:cNvPicPr>
            <a:picLocks noChangeAspect="1"/>
          </p:cNvPicPr>
          <p:nvPr/>
        </p:nvPicPr>
        <p:blipFill rotWithShape="1">
          <a:blip r:embed="rId2">
            <a:extLst>
              <a:ext uri="{28A0092B-C50C-407E-A947-70E740481C1C}">
                <a14:useLocalDpi xmlns:a14="http://schemas.microsoft.com/office/drawing/2010/main" val="0"/>
              </a:ext>
            </a:extLst>
          </a:blip>
          <a:srcRect l="8562" r="29786"/>
          <a:stretch/>
        </p:blipFill>
        <p:spPr>
          <a:xfrm>
            <a:off x="1143000" y="1600200"/>
            <a:ext cx="3695700" cy="4495800"/>
          </a:xfrm>
          <a:prstGeom prst="rect">
            <a:avLst/>
          </a:prstGeom>
          <a:noFill/>
        </p:spPr>
      </p:pic>
      <p:sp>
        <p:nvSpPr>
          <p:cNvPr id="3" name="Content Placeholder 2">
            <a:extLst>
              <a:ext uri="{FF2B5EF4-FFF2-40B4-BE49-F238E27FC236}">
                <a16:creationId xmlns:a16="http://schemas.microsoft.com/office/drawing/2014/main" id="{BB473125-483A-49EB-9F12-C00130B299A6}"/>
              </a:ext>
            </a:extLst>
          </p:cNvPr>
          <p:cNvSpPr>
            <a:spLocks noGrp="1"/>
          </p:cNvSpPr>
          <p:nvPr>
            <p:ph sz="half" idx="2"/>
          </p:nvPr>
        </p:nvSpPr>
        <p:spPr>
          <a:xfrm>
            <a:off x="4876800" y="1600200"/>
            <a:ext cx="4038600" cy="4495800"/>
          </a:xfrm>
        </p:spPr>
        <p:txBody>
          <a:bodyPr wrap="square" anchor="t">
            <a:normAutofit/>
          </a:bodyPr>
          <a:lstStyle/>
          <a:p>
            <a:pPr>
              <a:lnSpc>
                <a:spcPct val="90000"/>
              </a:lnSpc>
            </a:pPr>
            <a:r>
              <a:rPr lang="en-US" sz="2000" dirty="0"/>
              <a:t>An array of smaller, movable antennas can produce much of the performance of a single, very large, immovable antenna, but can be pointed anywhere in the sky</a:t>
            </a:r>
          </a:p>
          <a:p>
            <a:pPr>
              <a:lnSpc>
                <a:spcPct val="90000"/>
              </a:lnSpc>
            </a:pPr>
            <a:r>
              <a:rPr lang="en-US" sz="2000" dirty="0"/>
              <a:t>The Very Large Array, near Socorro NM, is a good example</a:t>
            </a:r>
          </a:p>
          <a:p>
            <a:pPr>
              <a:lnSpc>
                <a:spcPct val="90000"/>
              </a:lnSpc>
            </a:pPr>
            <a:r>
              <a:rPr lang="en-US" sz="2000" dirty="0"/>
              <a:t>27 movable and steerable 82-foot antennas that can be tightly clustered, or separated by up to 26 miles</a:t>
            </a:r>
          </a:p>
          <a:p>
            <a:pPr>
              <a:lnSpc>
                <a:spcPct val="90000"/>
              </a:lnSpc>
            </a:pPr>
            <a:r>
              <a:rPr lang="en-US" sz="2000" dirty="0"/>
              <a:t>Featured in the movie </a:t>
            </a:r>
            <a:r>
              <a:rPr lang="en-US" sz="2000" b="1" i="1" dirty="0"/>
              <a:t>Contact</a:t>
            </a:r>
          </a:p>
        </p:txBody>
      </p:sp>
    </p:spTree>
    <p:extLst>
      <p:ext uri="{BB962C8B-B14F-4D97-AF65-F5344CB8AC3E}">
        <p14:creationId xmlns:p14="http://schemas.microsoft.com/office/powerpoint/2010/main" val="247426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5969-F3F1-4CD0-851A-E3D24DEC40E6}"/>
              </a:ext>
            </a:extLst>
          </p:cNvPr>
          <p:cNvSpPr>
            <a:spLocks noGrp="1"/>
          </p:cNvSpPr>
          <p:nvPr>
            <p:ph type="title"/>
          </p:nvPr>
        </p:nvSpPr>
        <p:spPr/>
        <p:txBody>
          <a:bodyPr/>
          <a:lstStyle/>
          <a:p>
            <a:r>
              <a:rPr lang="en-US" dirty="0"/>
              <a:t>ALMA</a:t>
            </a:r>
          </a:p>
        </p:txBody>
      </p:sp>
      <p:sp>
        <p:nvSpPr>
          <p:cNvPr id="3" name="Content Placeholder 2">
            <a:extLst>
              <a:ext uri="{FF2B5EF4-FFF2-40B4-BE49-F238E27FC236}">
                <a16:creationId xmlns:a16="http://schemas.microsoft.com/office/drawing/2014/main" id="{9BD91ABB-86A8-4968-8D36-AA56D8C60488}"/>
              </a:ext>
            </a:extLst>
          </p:cNvPr>
          <p:cNvSpPr>
            <a:spLocks noGrp="1"/>
          </p:cNvSpPr>
          <p:nvPr>
            <p:ph sz="half" idx="1"/>
          </p:nvPr>
        </p:nvSpPr>
        <p:spPr/>
        <p:txBody>
          <a:bodyPr/>
          <a:lstStyle/>
          <a:p>
            <a:pPr marL="0" indent="0">
              <a:buNone/>
            </a:pPr>
            <a:r>
              <a:rPr lang="en-US" sz="1300" dirty="0"/>
              <a:t>The Atacama Large Millimeter/submillimeter Array is the most complex astronomical observatory ever built on Earth. Teams from North America, East Asia, and Europe merged projects to develop this breakthrough scientific instrument in northern Chile.</a:t>
            </a:r>
          </a:p>
          <a:p>
            <a:pPr marL="0" indent="0">
              <a:buNone/>
            </a:pPr>
            <a:r>
              <a:rPr lang="en-US" sz="1300" dirty="0"/>
              <a:t>ALMA is a premier telescope for studying the first stars and galaxies that emerged from the cosmic “dark ages” billions of years ago. We find them at great cosmic distances, with most of their light stretched out to millimeter and submillimeter wavelengths by the expansion of the Universe.</a:t>
            </a:r>
          </a:p>
          <a:p>
            <a:pPr marL="0" indent="0">
              <a:buNone/>
            </a:pPr>
            <a:r>
              <a:rPr lang="en-US" sz="1300" dirty="0"/>
              <a:t>In the more nearby Universe, ALMA provides an unprecedented ability to study the processes of star and planet formation. Unimpeded by the dust that obscures visible-light observations, ALMA reveals the details of young, still-forming stars, and shows young planets still in the process of developing.</a:t>
            </a:r>
          </a:p>
        </p:txBody>
      </p:sp>
      <p:pic>
        <p:nvPicPr>
          <p:cNvPr id="1026" name="Picture 2">
            <a:extLst>
              <a:ext uri="{FF2B5EF4-FFF2-40B4-BE49-F238E27FC236}">
                <a16:creationId xmlns:a16="http://schemas.microsoft.com/office/drawing/2014/main" id="{A52D16C5-2C9E-4546-BCFB-D735027EB5B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91100" y="2437528"/>
            <a:ext cx="3695700" cy="282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9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00D9AC15-C48B-4CE9-A1BF-81310E1907B8}"/>
              </a:ext>
            </a:extLst>
          </p:cNvPr>
          <p:cNvSpPr>
            <a:spLocks noGrp="1"/>
          </p:cNvSpPr>
          <p:nvPr>
            <p:ph type="title"/>
          </p:nvPr>
        </p:nvSpPr>
        <p:spPr>
          <a:xfrm>
            <a:off x="457200" y="228600"/>
            <a:ext cx="7467600" cy="1143000"/>
          </a:xfrm>
        </p:spPr>
        <p:txBody>
          <a:bodyPr/>
          <a:lstStyle/>
          <a:p>
            <a:r>
              <a:rPr lang="en-US" dirty="0"/>
              <a:t>VLBA</a:t>
            </a:r>
          </a:p>
        </p:txBody>
      </p:sp>
      <p:pic>
        <p:nvPicPr>
          <p:cNvPr id="2050" name="Picture 2" descr="The VLBA St. Croix station">
            <a:extLst>
              <a:ext uri="{FF2B5EF4-FFF2-40B4-BE49-F238E27FC236}">
                <a16:creationId xmlns:a16="http://schemas.microsoft.com/office/drawing/2014/main" id="{46D8E621-D218-43E6-B6D0-BB68055BA4A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4353" r="23518" b="1"/>
          <a:stretch/>
        </p:blipFill>
        <p:spPr bwMode="auto">
          <a:xfrm>
            <a:off x="1143000" y="1600200"/>
            <a:ext cx="3695700" cy="4495800"/>
          </a:xfrm>
          <a:prstGeom prst="rect">
            <a:avLst/>
          </a:prstGeom>
          <a:solidFill>
            <a:srgbClr val="FFFFFF"/>
          </a:solidFill>
        </p:spPr>
      </p:pic>
      <p:sp>
        <p:nvSpPr>
          <p:cNvPr id="3" name="Content Placeholder 2">
            <a:extLst>
              <a:ext uri="{FF2B5EF4-FFF2-40B4-BE49-F238E27FC236}">
                <a16:creationId xmlns:a16="http://schemas.microsoft.com/office/drawing/2014/main" id="{4768F5AD-D45F-4069-8198-B6BE4A08C7CD}"/>
              </a:ext>
            </a:extLst>
          </p:cNvPr>
          <p:cNvSpPr>
            <a:spLocks noGrp="1"/>
          </p:cNvSpPr>
          <p:nvPr>
            <p:ph sz="half" idx="2"/>
          </p:nvPr>
        </p:nvSpPr>
        <p:spPr>
          <a:xfrm>
            <a:off x="4991100" y="1600200"/>
            <a:ext cx="3695700" cy="4495800"/>
          </a:xfrm>
        </p:spPr>
        <p:txBody>
          <a:bodyPr wrap="square" anchor="t">
            <a:normAutofit/>
          </a:bodyPr>
          <a:lstStyle/>
          <a:p>
            <a:pPr marL="0" indent="0">
              <a:lnSpc>
                <a:spcPct val="90000"/>
              </a:lnSpc>
              <a:buNone/>
            </a:pPr>
            <a:r>
              <a:rPr lang="en-US" sz="1100"/>
              <a:t>The Very Long Baseline Array is a network of ten observing stations located across the United States. Each station consists of a 25-meter radio antenna dish and a control building. Radio signals captured by each antenna are amplified, digitized and recorded. The recorded data are then sent to Socorro, NM to be processed by a powerful computer known as a correlator. By combining their data, the stations form one of the world’s most powerful radio cameras.</a:t>
            </a:r>
          </a:p>
          <a:p>
            <a:pPr marL="0" indent="0">
              <a:lnSpc>
                <a:spcPct val="90000"/>
              </a:lnSpc>
              <a:buNone/>
            </a:pPr>
            <a:endParaRPr lang="en-US" sz="1100"/>
          </a:p>
          <a:p>
            <a:pPr marL="0" indent="0">
              <a:lnSpc>
                <a:spcPct val="90000"/>
              </a:lnSpc>
              <a:buNone/>
            </a:pPr>
            <a:r>
              <a:rPr lang="en-US" sz="1100"/>
              <a:t>The VLBA stations are located in areas with limited radio interference, and widely spread across the country. The distance between any two stations is known as their baseline</a:t>
            </a:r>
          </a:p>
          <a:p>
            <a:pPr marL="0" indent="0">
              <a:lnSpc>
                <a:spcPct val="90000"/>
              </a:lnSpc>
              <a:buNone/>
            </a:pPr>
            <a:r>
              <a:rPr lang="en-US" sz="1100"/>
              <a:t>. The longer the baseline, the better the angular resolution</a:t>
            </a:r>
          </a:p>
          <a:p>
            <a:pPr marL="0" indent="0">
              <a:lnSpc>
                <a:spcPct val="90000"/>
              </a:lnSpc>
              <a:buNone/>
            </a:pPr>
            <a:r>
              <a:rPr lang="en-US" sz="1100"/>
              <a:t>. The most widely separated antennas are at Mauna Kea in Hawaii and St. Croix in the U.S. Virgin Islands, which are 8,611 km apart. While each VLBA antenna is identical, each location is unique. Each station also has a webcam, so you can view them in real time.</a:t>
            </a:r>
          </a:p>
        </p:txBody>
      </p:sp>
    </p:spTree>
    <p:extLst>
      <p:ext uri="{BB962C8B-B14F-4D97-AF65-F5344CB8AC3E}">
        <p14:creationId xmlns:p14="http://schemas.microsoft.com/office/powerpoint/2010/main" val="3115005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D545-8B3E-4CB9-9C21-0464A64E0D6A}"/>
              </a:ext>
            </a:extLst>
          </p:cNvPr>
          <p:cNvSpPr>
            <a:spLocks noGrp="1"/>
          </p:cNvSpPr>
          <p:nvPr>
            <p:ph type="title"/>
          </p:nvPr>
        </p:nvSpPr>
        <p:spPr/>
        <p:txBody>
          <a:bodyPr/>
          <a:lstStyle/>
          <a:p>
            <a:r>
              <a:rPr lang="en-US" dirty="0"/>
              <a:t>Puzzles Remaining for Astronomers to Solve</a:t>
            </a:r>
          </a:p>
        </p:txBody>
      </p:sp>
      <p:sp>
        <p:nvSpPr>
          <p:cNvPr id="3" name="Content Placeholder 2">
            <a:extLst>
              <a:ext uri="{FF2B5EF4-FFF2-40B4-BE49-F238E27FC236}">
                <a16:creationId xmlns:a16="http://schemas.microsoft.com/office/drawing/2014/main" id="{BA9A1753-80C9-42F4-BB81-61B3798EA0B2}"/>
              </a:ext>
            </a:extLst>
          </p:cNvPr>
          <p:cNvSpPr>
            <a:spLocks noGrp="1"/>
          </p:cNvSpPr>
          <p:nvPr>
            <p:ph sz="half" idx="1"/>
          </p:nvPr>
        </p:nvSpPr>
        <p:spPr>
          <a:xfrm>
            <a:off x="1143000" y="1600200"/>
            <a:ext cx="7772400" cy="4495800"/>
          </a:xfrm>
        </p:spPr>
        <p:txBody>
          <a:bodyPr/>
          <a:lstStyle/>
          <a:p>
            <a:r>
              <a:rPr lang="en-US" sz="1800" dirty="0"/>
              <a:t>In the 1990s, Big Bang mathematics called for the Universe to expand until its mass overcame its energy, and it then should slow down. So, astronomers tried to look back far enough in time (by looking deeper into the Universe where light from the past was still trying to reach us) to clock the expansion history, to see if they could measure the Universe’s deceleration.</a:t>
            </a:r>
          </a:p>
          <a:p>
            <a:endParaRPr lang="en-US" sz="1800" dirty="0"/>
          </a:p>
          <a:p>
            <a:r>
              <a:rPr lang="en-US" sz="1800" dirty="0"/>
              <a:t>They used what we call a “standard candle,” a bright event that unfolds exactly the same way every time. It is called a Type </a:t>
            </a:r>
            <a:r>
              <a:rPr lang="en-US" sz="1800" dirty="0" err="1"/>
              <a:t>Ia</a:t>
            </a:r>
            <a:r>
              <a:rPr lang="en-US" sz="1800" dirty="0"/>
              <a:t> supernova, and it’s the explosion of material off a violent implosion of a star.</a:t>
            </a:r>
          </a:p>
          <a:p>
            <a:endParaRPr lang="en-US" sz="1800" dirty="0"/>
          </a:p>
        </p:txBody>
      </p:sp>
    </p:spTree>
    <p:extLst>
      <p:ext uri="{BB962C8B-B14F-4D97-AF65-F5344CB8AC3E}">
        <p14:creationId xmlns:p14="http://schemas.microsoft.com/office/powerpoint/2010/main" val="2133777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D545-8B3E-4CB9-9C21-0464A64E0D6A}"/>
              </a:ext>
            </a:extLst>
          </p:cNvPr>
          <p:cNvSpPr>
            <a:spLocks noGrp="1"/>
          </p:cNvSpPr>
          <p:nvPr>
            <p:ph type="title"/>
          </p:nvPr>
        </p:nvSpPr>
        <p:spPr/>
        <p:txBody>
          <a:bodyPr/>
          <a:lstStyle/>
          <a:p>
            <a:r>
              <a:rPr lang="en-US" dirty="0"/>
              <a:t>Dark Energy</a:t>
            </a:r>
          </a:p>
        </p:txBody>
      </p:sp>
      <p:sp>
        <p:nvSpPr>
          <p:cNvPr id="3" name="Content Placeholder 2">
            <a:extLst>
              <a:ext uri="{FF2B5EF4-FFF2-40B4-BE49-F238E27FC236}">
                <a16:creationId xmlns:a16="http://schemas.microsoft.com/office/drawing/2014/main" id="{BA9A1753-80C9-42F4-BB81-61B3798EA0B2}"/>
              </a:ext>
            </a:extLst>
          </p:cNvPr>
          <p:cNvSpPr>
            <a:spLocks noGrp="1"/>
          </p:cNvSpPr>
          <p:nvPr>
            <p:ph sz="half" idx="1"/>
          </p:nvPr>
        </p:nvSpPr>
        <p:spPr>
          <a:xfrm>
            <a:off x="1143000" y="1600200"/>
            <a:ext cx="7772400" cy="4495800"/>
          </a:xfrm>
        </p:spPr>
        <p:txBody>
          <a:bodyPr/>
          <a:lstStyle/>
          <a:p>
            <a:r>
              <a:rPr lang="en-US" sz="1800" dirty="0"/>
              <a:t>Two teams of astronomers, led by Saul Perlmutter in California and Brian Schmidt in Australia, found the same result: the supernovae were too dim at the distances they were supposed to be.</a:t>
            </a:r>
          </a:p>
          <a:p>
            <a:r>
              <a:rPr lang="en-US" sz="1800" dirty="0"/>
              <a:t>The Universe was in a neutral state at 400 thousand years after the Big Bang and remained that way until light from the first generation of stars started to ionize the hydrogen. After several hundred million years, the gas in the Universe was completely ionized.</a:t>
            </a:r>
          </a:p>
          <a:p>
            <a:r>
              <a:rPr lang="en-US" sz="1800" dirty="0"/>
              <a:t>Too dim for a standard candle means the distance is wrong, and the candle is actually farther away than thought. But to be farther away, then the Universe was not expanding the way the Big Bang mathematics said it should be. Instead, the Universe expanded slowly in its early years, but that expansion has increased over time. A kind of unseen, repulsive energy is pushing apart the structures of the Universe. It was called “Dark Energy,” and its proposal was highly controversial.</a:t>
            </a:r>
          </a:p>
        </p:txBody>
      </p:sp>
    </p:spTree>
    <p:extLst>
      <p:ext uri="{BB962C8B-B14F-4D97-AF65-F5344CB8AC3E}">
        <p14:creationId xmlns:p14="http://schemas.microsoft.com/office/powerpoint/2010/main" val="2368740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D181F-4110-430D-9C22-F7A81615DF39}"/>
              </a:ext>
            </a:extLst>
          </p:cNvPr>
          <p:cNvSpPr>
            <a:spLocks noGrp="1"/>
          </p:cNvSpPr>
          <p:nvPr>
            <p:ph type="title"/>
          </p:nvPr>
        </p:nvSpPr>
        <p:spPr/>
        <p:txBody>
          <a:bodyPr/>
          <a:lstStyle/>
          <a:p>
            <a:r>
              <a:rPr lang="en-US" dirty="0"/>
              <a:t>Dark Matter</a:t>
            </a:r>
          </a:p>
        </p:txBody>
      </p:sp>
      <p:sp>
        <p:nvSpPr>
          <p:cNvPr id="3" name="Content Placeholder 2">
            <a:extLst>
              <a:ext uri="{FF2B5EF4-FFF2-40B4-BE49-F238E27FC236}">
                <a16:creationId xmlns:a16="http://schemas.microsoft.com/office/drawing/2014/main" id="{8417C1CA-A4CF-40E8-BE22-4A30A574BC62}"/>
              </a:ext>
            </a:extLst>
          </p:cNvPr>
          <p:cNvSpPr>
            <a:spLocks noGrp="1"/>
          </p:cNvSpPr>
          <p:nvPr>
            <p:ph sz="half" idx="1"/>
          </p:nvPr>
        </p:nvSpPr>
        <p:spPr>
          <a:xfrm>
            <a:off x="1143000" y="1600200"/>
            <a:ext cx="7696200" cy="4495800"/>
          </a:xfrm>
        </p:spPr>
        <p:txBody>
          <a:bodyPr/>
          <a:lstStyle/>
          <a:p>
            <a:r>
              <a:rPr lang="en-US" sz="1800" dirty="0"/>
              <a:t>In the 1930s, a Swiss astronomer named Fritz Zwicky came to a startling conclusion: the galaxies zooming around each other in clusters should not hold together at those incredible speeds. Simply put, their swarming speed should be tearing galaxies apart, but it isn’t. He suggested that galaxies must be beefier than we can detect, and he dubbed the invisible heavy glue “dark matter.”</a:t>
            </a:r>
          </a:p>
          <a:p>
            <a:endParaRPr lang="en-US" sz="1800" dirty="0"/>
          </a:p>
          <a:p>
            <a:r>
              <a:rPr lang="en-US" sz="1800" dirty="0"/>
              <a:t>Using the 300-foot radio telescope in Green Bank, Mort Roberts found huge halos of invisible hydrogen gas extending well beyond the visible disks of these galaxies. By clocking that gas, he and others extended the flat rotation curve several times the diameter of the visible galaxy. Clearly, he proved, galaxies are made of much more matter than can be detected by even the largest radio telescopes.</a:t>
            </a:r>
          </a:p>
        </p:txBody>
      </p:sp>
    </p:spTree>
    <p:extLst>
      <p:ext uri="{BB962C8B-B14F-4D97-AF65-F5344CB8AC3E}">
        <p14:creationId xmlns:p14="http://schemas.microsoft.com/office/powerpoint/2010/main" val="69142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DF1D-121B-4640-ACE5-C0BE728F4DD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4162160-0920-46C3-8E86-E00FFE085CE3}"/>
              </a:ext>
            </a:extLst>
          </p:cNvPr>
          <p:cNvSpPr>
            <a:spLocks noGrp="1"/>
          </p:cNvSpPr>
          <p:nvPr>
            <p:ph idx="1"/>
          </p:nvPr>
        </p:nvSpPr>
        <p:spPr/>
        <p:txBody>
          <a:bodyPr/>
          <a:lstStyle/>
          <a:p>
            <a:r>
              <a:rPr lang="en-US" sz="2800" dirty="0"/>
              <a:t>Radio astronomy gives us a way of looking at the universe that is different from what we can see with our eyes, and can teach us things about the universe that our eyes cannot</a:t>
            </a:r>
          </a:p>
        </p:txBody>
      </p:sp>
    </p:spTree>
    <p:extLst>
      <p:ext uri="{BB962C8B-B14F-4D97-AF65-F5344CB8AC3E}">
        <p14:creationId xmlns:p14="http://schemas.microsoft.com/office/powerpoint/2010/main" val="175738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58A3-DF8E-4335-86BE-3BCB32D7D32C}"/>
              </a:ext>
            </a:extLst>
          </p:cNvPr>
          <p:cNvSpPr>
            <a:spLocks noGrp="1"/>
          </p:cNvSpPr>
          <p:nvPr>
            <p:ph type="title"/>
          </p:nvPr>
        </p:nvSpPr>
        <p:spPr/>
        <p:txBody>
          <a:bodyPr/>
          <a:lstStyle/>
          <a:p>
            <a:r>
              <a:rPr lang="en-US" dirty="0"/>
              <a:t>Why Do Radio Astronomy?</a:t>
            </a:r>
          </a:p>
        </p:txBody>
      </p:sp>
      <p:sp>
        <p:nvSpPr>
          <p:cNvPr id="3" name="Content Placeholder 2">
            <a:extLst>
              <a:ext uri="{FF2B5EF4-FFF2-40B4-BE49-F238E27FC236}">
                <a16:creationId xmlns:a16="http://schemas.microsoft.com/office/drawing/2014/main" id="{EF33F2D1-C2DA-45C5-8457-35BBC91ADFE2}"/>
              </a:ext>
            </a:extLst>
          </p:cNvPr>
          <p:cNvSpPr>
            <a:spLocks noGrp="1"/>
          </p:cNvSpPr>
          <p:nvPr>
            <p:ph idx="1"/>
          </p:nvPr>
        </p:nvSpPr>
        <p:spPr>
          <a:xfrm>
            <a:off x="304800" y="2438400"/>
            <a:ext cx="8382000" cy="2133600"/>
          </a:xfrm>
        </p:spPr>
        <p:txBody>
          <a:bodyPr/>
          <a:lstStyle/>
          <a:p>
            <a:pPr marL="0" indent="0" algn="ctr">
              <a:buNone/>
            </a:pPr>
            <a:r>
              <a:rPr lang="en-US" dirty="0"/>
              <a:t>Radio astronomy “illuminates” (pun intended) features of the universe not apparent from other forms of astronomy</a:t>
            </a:r>
          </a:p>
          <a:p>
            <a:pPr marL="0" indent="0">
              <a:buNone/>
            </a:pPr>
            <a:endParaRPr lang="en-US" sz="1400" dirty="0"/>
          </a:p>
          <a:p>
            <a:pPr marL="0" indent="0">
              <a:buNone/>
            </a:pPr>
            <a:br>
              <a:rPr lang="en-US" dirty="0"/>
            </a:br>
            <a:endParaRPr lang="en-US" dirty="0"/>
          </a:p>
        </p:txBody>
      </p:sp>
    </p:spTree>
    <p:extLst>
      <p:ext uri="{BB962C8B-B14F-4D97-AF65-F5344CB8AC3E}">
        <p14:creationId xmlns:p14="http://schemas.microsoft.com/office/powerpoint/2010/main" val="259091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endParaRPr lang="en-US" dirty="0"/>
          </a:p>
        </p:txBody>
      </p:sp>
      <p:sp>
        <p:nvSpPr>
          <p:cNvPr id="3" name="Content Placeholder 2"/>
          <p:cNvSpPr>
            <a:spLocks noGrp="1"/>
          </p:cNvSpPr>
          <p:nvPr>
            <p:ph idx="1"/>
          </p:nvPr>
        </p:nvSpPr>
        <p:spPr>
          <a:xfrm>
            <a:off x="762000" y="1600200"/>
            <a:ext cx="7924800" cy="4495800"/>
          </a:xfrm>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E9FE-974A-44E4-A8C7-15114CBE6EBA}"/>
              </a:ext>
            </a:extLst>
          </p:cNvPr>
          <p:cNvSpPr>
            <a:spLocks noGrp="1"/>
          </p:cNvSpPr>
          <p:nvPr>
            <p:ph type="title"/>
          </p:nvPr>
        </p:nvSpPr>
        <p:spPr/>
        <p:txBody>
          <a:bodyPr/>
          <a:lstStyle/>
          <a:p>
            <a:r>
              <a:rPr lang="en-US" dirty="0"/>
              <a:t>The Electromagnetic Spectrum</a:t>
            </a:r>
          </a:p>
        </p:txBody>
      </p:sp>
      <p:graphicFrame>
        <p:nvGraphicFramePr>
          <p:cNvPr id="6" name="Content Placeholder 5">
            <a:extLst>
              <a:ext uri="{FF2B5EF4-FFF2-40B4-BE49-F238E27FC236}">
                <a16:creationId xmlns:a16="http://schemas.microsoft.com/office/drawing/2014/main" id="{57F5E1F2-8A81-4AB7-B41D-6CB703B63242}"/>
              </a:ext>
            </a:extLst>
          </p:cNvPr>
          <p:cNvGraphicFramePr>
            <a:graphicFrameLocks noGrp="1"/>
          </p:cNvGraphicFramePr>
          <p:nvPr>
            <p:ph idx="1"/>
            <p:extLst>
              <p:ext uri="{D42A27DB-BD31-4B8C-83A1-F6EECF244321}">
                <p14:modId xmlns:p14="http://schemas.microsoft.com/office/powerpoint/2010/main" val="1189812339"/>
              </p:ext>
            </p:extLst>
          </p:nvPr>
        </p:nvGraphicFramePr>
        <p:xfrm>
          <a:off x="914400" y="1600200"/>
          <a:ext cx="7543800" cy="2811780"/>
        </p:xfrm>
        <a:graphic>
          <a:graphicData uri="http://schemas.openxmlformats.org/drawingml/2006/table">
            <a:tbl>
              <a:tblPr/>
              <a:tblGrid>
                <a:gridCol w="2514600">
                  <a:extLst>
                    <a:ext uri="{9D8B030D-6E8A-4147-A177-3AD203B41FA5}">
                      <a16:colId xmlns:a16="http://schemas.microsoft.com/office/drawing/2014/main" val="2619732981"/>
                    </a:ext>
                  </a:extLst>
                </a:gridCol>
                <a:gridCol w="2514600">
                  <a:extLst>
                    <a:ext uri="{9D8B030D-6E8A-4147-A177-3AD203B41FA5}">
                      <a16:colId xmlns:a16="http://schemas.microsoft.com/office/drawing/2014/main" val="2397783455"/>
                    </a:ext>
                  </a:extLst>
                </a:gridCol>
                <a:gridCol w="2514600">
                  <a:extLst>
                    <a:ext uri="{9D8B030D-6E8A-4147-A177-3AD203B41FA5}">
                      <a16:colId xmlns:a16="http://schemas.microsoft.com/office/drawing/2014/main" val="3331785944"/>
                    </a:ext>
                  </a:extLst>
                </a:gridCol>
              </a:tblGrid>
              <a:tr h="0">
                <a:tc>
                  <a:txBody>
                    <a:bodyPr/>
                    <a:lstStyle/>
                    <a:p>
                      <a:r>
                        <a:rPr lang="en-US" b="0">
                          <a:solidFill>
                            <a:srgbClr val="FFFF00"/>
                          </a:solidFill>
                          <a:effectLst/>
                        </a:rPr>
                        <a:t>Type of Radiation</a:t>
                      </a:r>
                    </a:p>
                  </a:txBody>
                  <a:tcPr marL="19050" marR="19050" marT="19050" marB="19050" anchor="ctr">
                    <a:lnL>
                      <a:noFill/>
                    </a:lnL>
                    <a:lnR>
                      <a:noFill/>
                    </a:lnR>
                    <a:lnT>
                      <a:noFill/>
                    </a:lnT>
                    <a:lnB>
                      <a:noFill/>
                    </a:lnB>
                  </a:tcPr>
                </a:tc>
                <a:tc>
                  <a:txBody>
                    <a:bodyPr/>
                    <a:lstStyle/>
                    <a:p>
                      <a:r>
                        <a:rPr lang="en-US" b="0">
                          <a:solidFill>
                            <a:srgbClr val="FFFF00"/>
                          </a:solidFill>
                          <a:effectLst/>
                        </a:rPr>
                        <a:t>Frequency Range (Hz)</a:t>
                      </a:r>
                    </a:p>
                  </a:txBody>
                  <a:tcPr marL="19050" marR="19050" marT="19050" marB="19050" anchor="ctr">
                    <a:lnL>
                      <a:noFill/>
                    </a:lnL>
                    <a:lnR>
                      <a:noFill/>
                    </a:lnR>
                    <a:lnT>
                      <a:noFill/>
                    </a:lnT>
                    <a:lnB>
                      <a:noFill/>
                    </a:lnB>
                  </a:tcPr>
                </a:tc>
                <a:tc>
                  <a:txBody>
                    <a:bodyPr/>
                    <a:lstStyle/>
                    <a:p>
                      <a:r>
                        <a:rPr lang="en-US" b="0" dirty="0">
                          <a:solidFill>
                            <a:srgbClr val="FFFF00"/>
                          </a:solidFill>
                          <a:effectLst/>
                        </a:rPr>
                        <a:t>Wavelength Range</a:t>
                      </a:r>
                    </a:p>
                  </a:txBody>
                  <a:tcPr marL="19050" marR="19050" marT="19050" marB="19050" anchor="ctr">
                    <a:lnL>
                      <a:noFill/>
                    </a:lnL>
                    <a:lnR>
                      <a:noFill/>
                    </a:lnR>
                    <a:lnT>
                      <a:noFill/>
                    </a:lnT>
                    <a:lnB>
                      <a:noFill/>
                    </a:lnB>
                  </a:tcPr>
                </a:tc>
                <a:extLst>
                  <a:ext uri="{0D108BD9-81ED-4DB2-BD59-A6C34878D82A}">
                    <a16:rowId xmlns:a16="http://schemas.microsoft.com/office/drawing/2014/main" val="1735718261"/>
                  </a:ext>
                </a:extLst>
              </a:tr>
              <a:tr h="0">
                <a:tc>
                  <a:txBody>
                    <a:bodyPr/>
                    <a:lstStyle/>
                    <a:p>
                      <a:r>
                        <a:rPr lang="en-US"/>
                        <a:t>gamma-rays</a:t>
                      </a:r>
                    </a:p>
                  </a:txBody>
                  <a:tcPr marL="19050" marR="19050" marT="19050" marB="19050" anchor="ctr">
                    <a:lnL>
                      <a:noFill/>
                    </a:lnL>
                    <a:lnR>
                      <a:noFill/>
                    </a:lnR>
                    <a:lnT>
                      <a:noFill/>
                    </a:lnT>
                    <a:lnB>
                      <a:noFill/>
                    </a:lnB>
                  </a:tcPr>
                </a:tc>
                <a:tc>
                  <a:txBody>
                    <a:bodyPr/>
                    <a:lstStyle/>
                    <a:p>
                      <a:r>
                        <a:rPr lang="en-US"/>
                        <a:t>10</a:t>
                      </a:r>
                      <a:r>
                        <a:rPr lang="en-US" baseline="30000"/>
                        <a:t>20 </a:t>
                      </a:r>
                      <a:r>
                        <a:rPr lang="en-US"/>
                        <a:t>- 10</a:t>
                      </a:r>
                      <a:r>
                        <a:rPr lang="en-US" baseline="30000"/>
                        <a:t>24</a:t>
                      </a:r>
                      <a:endParaRPr lang="en-US"/>
                    </a:p>
                  </a:txBody>
                  <a:tcPr marL="19050" marR="19050" marT="19050" marB="19050" anchor="ctr">
                    <a:lnL>
                      <a:noFill/>
                    </a:lnL>
                    <a:lnR>
                      <a:noFill/>
                    </a:lnR>
                    <a:lnT>
                      <a:noFill/>
                    </a:lnT>
                    <a:lnB>
                      <a:noFill/>
                    </a:lnB>
                  </a:tcPr>
                </a:tc>
                <a:tc>
                  <a:txBody>
                    <a:bodyPr/>
                    <a:lstStyle/>
                    <a:p>
                      <a:r>
                        <a:rPr lang="en-US"/>
                        <a:t>&lt; 10</a:t>
                      </a:r>
                      <a:r>
                        <a:rPr lang="en-US" baseline="30000"/>
                        <a:t>-12 </a:t>
                      </a:r>
                      <a:r>
                        <a:rPr lang="en-US"/>
                        <a:t>m</a:t>
                      </a:r>
                    </a:p>
                  </a:txBody>
                  <a:tcPr marL="19050" marR="19050" marT="19050" marB="19050" anchor="ctr">
                    <a:lnL>
                      <a:noFill/>
                    </a:lnL>
                    <a:lnR>
                      <a:noFill/>
                    </a:lnR>
                    <a:lnT>
                      <a:noFill/>
                    </a:lnT>
                    <a:lnB>
                      <a:noFill/>
                    </a:lnB>
                  </a:tcPr>
                </a:tc>
                <a:extLst>
                  <a:ext uri="{0D108BD9-81ED-4DB2-BD59-A6C34878D82A}">
                    <a16:rowId xmlns:a16="http://schemas.microsoft.com/office/drawing/2014/main" val="1253671520"/>
                  </a:ext>
                </a:extLst>
              </a:tr>
              <a:tr h="0">
                <a:tc>
                  <a:txBody>
                    <a:bodyPr/>
                    <a:lstStyle/>
                    <a:p>
                      <a:r>
                        <a:rPr lang="en-US"/>
                        <a:t>x-rays</a:t>
                      </a:r>
                    </a:p>
                  </a:txBody>
                  <a:tcPr marL="19050" marR="19050" marT="19050" marB="19050" anchor="ctr">
                    <a:lnL>
                      <a:noFill/>
                    </a:lnL>
                    <a:lnR>
                      <a:noFill/>
                    </a:lnR>
                    <a:lnT>
                      <a:noFill/>
                    </a:lnT>
                    <a:lnB>
                      <a:noFill/>
                    </a:lnB>
                  </a:tcPr>
                </a:tc>
                <a:tc>
                  <a:txBody>
                    <a:bodyPr/>
                    <a:lstStyle/>
                    <a:p>
                      <a:r>
                        <a:rPr lang="en-US"/>
                        <a:t>10</a:t>
                      </a:r>
                      <a:r>
                        <a:rPr lang="en-US" baseline="30000"/>
                        <a:t>17 </a:t>
                      </a:r>
                      <a:r>
                        <a:rPr lang="en-US"/>
                        <a:t>- 10</a:t>
                      </a:r>
                      <a:r>
                        <a:rPr lang="en-US" baseline="30000"/>
                        <a:t>20</a:t>
                      </a:r>
                      <a:endParaRPr lang="en-US"/>
                    </a:p>
                  </a:txBody>
                  <a:tcPr marL="19050" marR="19050" marT="19050" marB="19050" anchor="ctr">
                    <a:lnL>
                      <a:noFill/>
                    </a:lnL>
                    <a:lnR>
                      <a:noFill/>
                    </a:lnR>
                    <a:lnT>
                      <a:noFill/>
                    </a:lnT>
                    <a:lnB>
                      <a:noFill/>
                    </a:lnB>
                  </a:tcPr>
                </a:tc>
                <a:tc>
                  <a:txBody>
                    <a:bodyPr/>
                    <a:lstStyle/>
                    <a:p>
                      <a:r>
                        <a:rPr lang="en-US"/>
                        <a:t>1 nm - 1 pm</a:t>
                      </a:r>
                    </a:p>
                  </a:txBody>
                  <a:tcPr marL="19050" marR="19050" marT="19050" marB="19050" anchor="ctr">
                    <a:lnL>
                      <a:noFill/>
                    </a:lnL>
                    <a:lnR>
                      <a:noFill/>
                    </a:lnR>
                    <a:lnT>
                      <a:noFill/>
                    </a:lnT>
                    <a:lnB>
                      <a:noFill/>
                    </a:lnB>
                  </a:tcPr>
                </a:tc>
                <a:extLst>
                  <a:ext uri="{0D108BD9-81ED-4DB2-BD59-A6C34878D82A}">
                    <a16:rowId xmlns:a16="http://schemas.microsoft.com/office/drawing/2014/main" val="934602846"/>
                  </a:ext>
                </a:extLst>
              </a:tr>
              <a:tr h="0">
                <a:tc>
                  <a:txBody>
                    <a:bodyPr/>
                    <a:lstStyle/>
                    <a:p>
                      <a:r>
                        <a:rPr lang="en-US"/>
                        <a:t>ultraviolet</a:t>
                      </a:r>
                    </a:p>
                  </a:txBody>
                  <a:tcPr marL="19050" marR="19050" marT="19050" marB="19050" anchor="ctr">
                    <a:lnL>
                      <a:noFill/>
                    </a:lnL>
                    <a:lnR>
                      <a:noFill/>
                    </a:lnR>
                    <a:lnT>
                      <a:noFill/>
                    </a:lnT>
                    <a:lnB>
                      <a:noFill/>
                    </a:lnB>
                  </a:tcPr>
                </a:tc>
                <a:tc>
                  <a:txBody>
                    <a:bodyPr/>
                    <a:lstStyle/>
                    <a:p>
                      <a:r>
                        <a:rPr lang="en-US"/>
                        <a:t>10</a:t>
                      </a:r>
                      <a:r>
                        <a:rPr lang="en-US" baseline="30000"/>
                        <a:t>15 </a:t>
                      </a:r>
                      <a:r>
                        <a:rPr lang="en-US"/>
                        <a:t>- 10</a:t>
                      </a:r>
                      <a:r>
                        <a:rPr lang="en-US" baseline="30000"/>
                        <a:t>17</a:t>
                      </a:r>
                      <a:endParaRPr lang="en-US"/>
                    </a:p>
                  </a:txBody>
                  <a:tcPr marL="19050" marR="19050" marT="19050" marB="19050" anchor="ctr">
                    <a:lnL>
                      <a:noFill/>
                    </a:lnL>
                    <a:lnR>
                      <a:noFill/>
                    </a:lnR>
                    <a:lnT>
                      <a:noFill/>
                    </a:lnT>
                    <a:lnB>
                      <a:noFill/>
                    </a:lnB>
                  </a:tcPr>
                </a:tc>
                <a:tc>
                  <a:txBody>
                    <a:bodyPr/>
                    <a:lstStyle/>
                    <a:p>
                      <a:r>
                        <a:rPr lang="en-US"/>
                        <a:t>400 nm - 1 nm</a:t>
                      </a:r>
                    </a:p>
                  </a:txBody>
                  <a:tcPr marL="19050" marR="19050" marT="19050" marB="19050" anchor="ctr">
                    <a:lnL>
                      <a:noFill/>
                    </a:lnL>
                    <a:lnR>
                      <a:noFill/>
                    </a:lnR>
                    <a:lnT>
                      <a:noFill/>
                    </a:lnT>
                    <a:lnB>
                      <a:noFill/>
                    </a:lnB>
                  </a:tcPr>
                </a:tc>
                <a:extLst>
                  <a:ext uri="{0D108BD9-81ED-4DB2-BD59-A6C34878D82A}">
                    <a16:rowId xmlns:a16="http://schemas.microsoft.com/office/drawing/2014/main" val="3543313774"/>
                  </a:ext>
                </a:extLst>
              </a:tr>
              <a:tr h="0">
                <a:tc>
                  <a:txBody>
                    <a:bodyPr/>
                    <a:lstStyle/>
                    <a:p>
                      <a:r>
                        <a:rPr lang="en-US"/>
                        <a:t>visible</a:t>
                      </a:r>
                    </a:p>
                  </a:txBody>
                  <a:tcPr marL="19050" marR="19050" marT="19050" marB="19050" anchor="ctr">
                    <a:lnL>
                      <a:noFill/>
                    </a:lnL>
                    <a:lnR>
                      <a:noFill/>
                    </a:lnR>
                    <a:lnT>
                      <a:noFill/>
                    </a:lnT>
                    <a:lnB>
                      <a:noFill/>
                    </a:lnB>
                  </a:tcPr>
                </a:tc>
                <a:tc>
                  <a:txBody>
                    <a:bodyPr/>
                    <a:lstStyle/>
                    <a:p>
                      <a:r>
                        <a:rPr lang="en-US"/>
                        <a:t>4 - 7.5*10</a:t>
                      </a:r>
                      <a:r>
                        <a:rPr lang="en-US" baseline="30000"/>
                        <a:t>14</a:t>
                      </a:r>
                      <a:endParaRPr lang="en-US"/>
                    </a:p>
                  </a:txBody>
                  <a:tcPr marL="19050" marR="19050" marT="19050" marB="19050" anchor="ctr">
                    <a:lnL>
                      <a:noFill/>
                    </a:lnL>
                    <a:lnR>
                      <a:noFill/>
                    </a:lnR>
                    <a:lnT>
                      <a:noFill/>
                    </a:lnT>
                    <a:lnB>
                      <a:noFill/>
                    </a:lnB>
                  </a:tcPr>
                </a:tc>
                <a:tc>
                  <a:txBody>
                    <a:bodyPr/>
                    <a:lstStyle/>
                    <a:p>
                      <a:r>
                        <a:rPr lang="en-US"/>
                        <a:t>750 nm - 400 nm</a:t>
                      </a:r>
                    </a:p>
                  </a:txBody>
                  <a:tcPr marL="19050" marR="19050" marT="19050" marB="19050" anchor="ctr">
                    <a:lnL>
                      <a:noFill/>
                    </a:lnL>
                    <a:lnR>
                      <a:noFill/>
                    </a:lnR>
                    <a:lnT>
                      <a:noFill/>
                    </a:lnT>
                    <a:lnB>
                      <a:noFill/>
                    </a:lnB>
                  </a:tcPr>
                </a:tc>
                <a:extLst>
                  <a:ext uri="{0D108BD9-81ED-4DB2-BD59-A6C34878D82A}">
                    <a16:rowId xmlns:a16="http://schemas.microsoft.com/office/drawing/2014/main" val="2549067141"/>
                  </a:ext>
                </a:extLst>
              </a:tr>
              <a:tr h="0">
                <a:tc>
                  <a:txBody>
                    <a:bodyPr/>
                    <a:lstStyle/>
                    <a:p>
                      <a:r>
                        <a:rPr lang="en-US"/>
                        <a:t>near-infrared</a:t>
                      </a:r>
                    </a:p>
                  </a:txBody>
                  <a:tcPr marL="19050" marR="19050" marT="19050" marB="19050" anchor="ctr">
                    <a:lnL>
                      <a:noFill/>
                    </a:lnL>
                    <a:lnR>
                      <a:noFill/>
                    </a:lnR>
                    <a:lnT>
                      <a:noFill/>
                    </a:lnT>
                    <a:lnB>
                      <a:noFill/>
                    </a:lnB>
                  </a:tcPr>
                </a:tc>
                <a:tc>
                  <a:txBody>
                    <a:bodyPr/>
                    <a:lstStyle/>
                    <a:p>
                      <a:r>
                        <a:rPr lang="en-US"/>
                        <a:t>1*10</a:t>
                      </a:r>
                      <a:r>
                        <a:rPr lang="en-US" baseline="30000"/>
                        <a:t>14 </a:t>
                      </a:r>
                      <a:r>
                        <a:rPr lang="en-US"/>
                        <a:t>- 4*10</a:t>
                      </a:r>
                      <a:r>
                        <a:rPr lang="en-US" baseline="30000"/>
                        <a:t>14</a:t>
                      </a:r>
                      <a:endParaRPr lang="en-US"/>
                    </a:p>
                  </a:txBody>
                  <a:tcPr marL="19050" marR="19050" marT="19050" marB="19050" anchor="ctr">
                    <a:lnL>
                      <a:noFill/>
                    </a:lnL>
                    <a:lnR>
                      <a:noFill/>
                    </a:lnR>
                    <a:lnT>
                      <a:noFill/>
                    </a:lnT>
                    <a:lnB>
                      <a:noFill/>
                    </a:lnB>
                  </a:tcPr>
                </a:tc>
                <a:tc>
                  <a:txBody>
                    <a:bodyPr/>
                    <a:lstStyle/>
                    <a:p>
                      <a:r>
                        <a:rPr lang="el-GR"/>
                        <a:t>2.5 μ</a:t>
                      </a:r>
                      <a:r>
                        <a:rPr lang="en-US"/>
                        <a:t>m - 750 nm</a:t>
                      </a:r>
                    </a:p>
                  </a:txBody>
                  <a:tcPr marL="19050" marR="19050" marT="19050" marB="19050" anchor="ctr">
                    <a:lnL>
                      <a:noFill/>
                    </a:lnL>
                    <a:lnR>
                      <a:noFill/>
                    </a:lnR>
                    <a:lnT>
                      <a:noFill/>
                    </a:lnT>
                    <a:lnB>
                      <a:noFill/>
                    </a:lnB>
                  </a:tcPr>
                </a:tc>
                <a:extLst>
                  <a:ext uri="{0D108BD9-81ED-4DB2-BD59-A6C34878D82A}">
                    <a16:rowId xmlns:a16="http://schemas.microsoft.com/office/drawing/2014/main" val="2949572605"/>
                  </a:ext>
                </a:extLst>
              </a:tr>
              <a:tr h="0">
                <a:tc>
                  <a:txBody>
                    <a:bodyPr/>
                    <a:lstStyle/>
                    <a:p>
                      <a:r>
                        <a:rPr lang="en-US"/>
                        <a:t>infrared</a:t>
                      </a:r>
                    </a:p>
                  </a:txBody>
                  <a:tcPr marL="19050" marR="19050" marT="19050" marB="19050" anchor="ctr">
                    <a:lnL>
                      <a:noFill/>
                    </a:lnL>
                    <a:lnR>
                      <a:noFill/>
                    </a:lnR>
                    <a:lnT>
                      <a:noFill/>
                    </a:lnT>
                    <a:lnB>
                      <a:noFill/>
                    </a:lnB>
                  </a:tcPr>
                </a:tc>
                <a:tc>
                  <a:txBody>
                    <a:bodyPr/>
                    <a:lstStyle/>
                    <a:p>
                      <a:r>
                        <a:rPr lang="en-US"/>
                        <a:t>10</a:t>
                      </a:r>
                      <a:r>
                        <a:rPr lang="en-US" baseline="30000"/>
                        <a:t>13 </a:t>
                      </a:r>
                      <a:r>
                        <a:rPr lang="en-US"/>
                        <a:t>- 10</a:t>
                      </a:r>
                      <a:r>
                        <a:rPr lang="en-US" baseline="30000"/>
                        <a:t>14</a:t>
                      </a:r>
                      <a:endParaRPr lang="en-US"/>
                    </a:p>
                  </a:txBody>
                  <a:tcPr marL="19050" marR="19050" marT="19050" marB="19050" anchor="ctr">
                    <a:lnL>
                      <a:noFill/>
                    </a:lnL>
                    <a:lnR>
                      <a:noFill/>
                    </a:lnR>
                    <a:lnT>
                      <a:noFill/>
                    </a:lnT>
                    <a:lnB>
                      <a:noFill/>
                    </a:lnB>
                  </a:tcPr>
                </a:tc>
                <a:tc>
                  <a:txBody>
                    <a:bodyPr/>
                    <a:lstStyle/>
                    <a:p>
                      <a:r>
                        <a:rPr lang="el-GR"/>
                        <a:t>25 μ</a:t>
                      </a:r>
                      <a:r>
                        <a:rPr lang="en-US"/>
                        <a:t>m - 2.5 </a:t>
                      </a:r>
                      <a:r>
                        <a:rPr lang="el-GR"/>
                        <a:t>μ</a:t>
                      </a:r>
                      <a:r>
                        <a:rPr lang="en-US"/>
                        <a:t>m</a:t>
                      </a:r>
                    </a:p>
                  </a:txBody>
                  <a:tcPr marL="19050" marR="19050" marT="19050" marB="19050" anchor="ctr">
                    <a:lnL>
                      <a:noFill/>
                    </a:lnL>
                    <a:lnR>
                      <a:noFill/>
                    </a:lnR>
                    <a:lnT>
                      <a:noFill/>
                    </a:lnT>
                    <a:lnB>
                      <a:noFill/>
                    </a:lnB>
                  </a:tcPr>
                </a:tc>
                <a:extLst>
                  <a:ext uri="{0D108BD9-81ED-4DB2-BD59-A6C34878D82A}">
                    <a16:rowId xmlns:a16="http://schemas.microsoft.com/office/drawing/2014/main" val="3216458700"/>
                  </a:ext>
                </a:extLst>
              </a:tr>
              <a:tr h="0">
                <a:tc>
                  <a:txBody>
                    <a:bodyPr/>
                    <a:lstStyle/>
                    <a:p>
                      <a:r>
                        <a:rPr lang="en-US"/>
                        <a:t>microwaves</a:t>
                      </a:r>
                    </a:p>
                  </a:txBody>
                  <a:tcPr marL="19050" marR="19050" marT="19050" marB="19050" anchor="ctr">
                    <a:lnL>
                      <a:noFill/>
                    </a:lnL>
                    <a:lnR>
                      <a:noFill/>
                    </a:lnR>
                    <a:lnT>
                      <a:noFill/>
                    </a:lnT>
                    <a:lnB>
                      <a:noFill/>
                    </a:lnB>
                  </a:tcPr>
                </a:tc>
                <a:tc>
                  <a:txBody>
                    <a:bodyPr/>
                    <a:lstStyle/>
                    <a:p>
                      <a:r>
                        <a:rPr lang="en-US"/>
                        <a:t>3*10</a:t>
                      </a:r>
                      <a:r>
                        <a:rPr lang="en-US" baseline="30000"/>
                        <a:t>11 </a:t>
                      </a:r>
                      <a:r>
                        <a:rPr lang="en-US"/>
                        <a:t>- 10</a:t>
                      </a:r>
                      <a:r>
                        <a:rPr lang="en-US" baseline="30000"/>
                        <a:t>13</a:t>
                      </a:r>
                      <a:endParaRPr lang="en-US"/>
                    </a:p>
                  </a:txBody>
                  <a:tcPr marL="19050" marR="19050" marT="19050" marB="19050" anchor="ctr">
                    <a:lnL>
                      <a:noFill/>
                    </a:lnL>
                    <a:lnR>
                      <a:noFill/>
                    </a:lnR>
                    <a:lnT>
                      <a:noFill/>
                    </a:lnT>
                    <a:lnB>
                      <a:noFill/>
                    </a:lnB>
                  </a:tcPr>
                </a:tc>
                <a:tc>
                  <a:txBody>
                    <a:bodyPr/>
                    <a:lstStyle/>
                    <a:p>
                      <a:r>
                        <a:rPr lang="en-US"/>
                        <a:t>1 mm - 25 </a:t>
                      </a:r>
                      <a:r>
                        <a:rPr lang="el-GR"/>
                        <a:t>μ</a:t>
                      </a:r>
                      <a:r>
                        <a:rPr lang="en-US"/>
                        <a:t>m</a:t>
                      </a:r>
                    </a:p>
                  </a:txBody>
                  <a:tcPr marL="19050" marR="19050" marT="19050" marB="19050" anchor="ctr">
                    <a:lnL>
                      <a:noFill/>
                    </a:lnL>
                    <a:lnR>
                      <a:noFill/>
                    </a:lnR>
                    <a:lnT>
                      <a:noFill/>
                    </a:lnT>
                    <a:lnB>
                      <a:noFill/>
                    </a:lnB>
                  </a:tcPr>
                </a:tc>
                <a:extLst>
                  <a:ext uri="{0D108BD9-81ED-4DB2-BD59-A6C34878D82A}">
                    <a16:rowId xmlns:a16="http://schemas.microsoft.com/office/drawing/2014/main" val="580735358"/>
                  </a:ext>
                </a:extLst>
              </a:tr>
              <a:tr h="0">
                <a:tc>
                  <a:txBody>
                    <a:bodyPr/>
                    <a:lstStyle/>
                    <a:p>
                      <a:r>
                        <a:rPr lang="en-US"/>
                        <a:t>radio waves</a:t>
                      </a:r>
                    </a:p>
                  </a:txBody>
                  <a:tcPr marL="19050" marR="19050" marT="19050" marB="19050" anchor="ctr">
                    <a:lnL>
                      <a:noFill/>
                    </a:lnL>
                    <a:lnR>
                      <a:noFill/>
                    </a:lnR>
                    <a:lnT>
                      <a:noFill/>
                    </a:lnT>
                    <a:lnB>
                      <a:noFill/>
                    </a:lnB>
                  </a:tcPr>
                </a:tc>
                <a:tc>
                  <a:txBody>
                    <a:bodyPr/>
                    <a:lstStyle/>
                    <a:p>
                      <a:r>
                        <a:rPr lang="en-US"/>
                        <a:t>&lt; 3*10</a:t>
                      </a:r>
                      <a:r>
                        <a:rPr lang="en-US" baseline="30000"/>
                        <a:t>11</a:t>
                      </a:r>
                      <a:endParaRPr lang="en-US"/>
                    </a:p>
                  </a:txBody>
                  <a:tcPr marL="19050" marR="19050" marT="19050" marB="19050" anchor="ctr">
                    <a:lnL>
                      <a:noFill/>
                    </a:lnL>
                    <a:lnR>
                      <a:noFill/>
                    </a:lnR>
                    <a:lnT>
                      <a:noFill/>
                    </a:lnT>
                    <a:lnB>
                      <a:noFill/>
                    </a:lnB>
                  </a:tcPr>
                </a:tc>
                <a:tc>
                  <a:txBody>
                    <a:bodyPr/>
                    <a:lstStyle/>
                    <a:p>
                      <a:r>
                        <a:rPr lang="en-US" dirty="0"/>
                        <a:t>&gt; 1 mm</a:t>
                      </a:r>
                    </a:p>
                  </a:txBody>
                  <a:tcPr marL="19050" marR="19050" marT="19050" marB="19050" anchor="ctr">
                    <a:lnL>
                      <a:noFill/>
                    </a:lnL>
                    <a:lnR>
                      <a:noFill/>
                    </a:lnR>
                    <a:lnT>
                      <a:noFill/>
                    </a:lnT>
                    <a:lnB>
                      <a:noFill/>
                    </a:lnB>
                  </a:tcPr>
                </a:tc>
                <a:extLst>
                  <a:ext uri="{0D108BD9-81ED-4DB2-BD59-A6C34878D82A}">
                    <a16:rowId xmlns:a16="http://schemas.microsoft.com/office/drawing/2014/main" val="36388526"/>
                  </a:ext>
                </a:extLst>
              </a:tr>
            </a:tbl>
          </a:graphicData>
        </a:graphic>
      </p:graphicFrame>
      <p:pic>
        <p:nvPicPr>
          <p:cNvPr id="1028" name="Picture 4" descr="image">
            <a:extLst>
              <a:ext uri="{FF2B5EF4-FFF2-40B4-BE49-F238E27FC236}">
                <a16:creationId xmlns:a16="http://schemas.microsoft.com/office/drawing/2014/main" id="{511B6047-8940-4F82-8CD3-8DF662677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95800"/>
            <a:ext cx="4333875" cy="1533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8E3C6F-27B2-410D-AFE1-B3A435A4E9C2}"/>
              </a:ext>
            </a:extLst>
          </p:cNvPr>
          <p:cNvSpPr txBox="1"/>
          <p:nvPr/>
        </p:nvSpPr>
        <p:spPr>
          <a:xfrm>
            <a:off x="6477000" y="4724400"/>
            <a:ext cx="2286000" cy="923330"/>
          </a:xfrm>
          <a:prstGeom prst="rect">
            <a:avLst/>
          </a:prstGeom>
          <a:solidFill>
            <a:srgbClr val="FFFF00"/>
          </a:solidFill>
        </p:spPr>
        <p:txBody>
          <a:bodyPr wrap="square" rtlCol="0">
            <a:spAutoFit/>
          </a:bodyPr>
          <a:lstStyle/>
          <a:p>
            <a:pPr algn="ctr"/>
            <a:r>
              <a:rPr lang="en-US" dirty="0">
                <a:solidFill>
                  <a:schemeClr val="tx2">
                    <a:lumMod val="75000"/>
                  </a:schemeClr>
                </a:solidFill>
              </a:rPr>
              <a:t>Astronomers explore the universe in all these regimes</a:t>
            </a:r>
          </a:p>
        </p:txBody>
      </p:sp>
    </p:spTree>
    <p:extLst>
      <p:ext uri="{BB962C8B-B14F-4D97-AF65-F5344CB8AC3E}">
        <p14:creationId xmlns:p14="http://schemas.microsoft.com/office/powerpoint/2010/main" val="417592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63C9-86BB-4611-B39C-A862161F7767}"/>
              </a:ext>
            </a:extLst>
          </p:cNvPr>
          <p:cNvSpPr>
            <a:spLocks noGrp="1"/>
          </p:cNvSpPr>
          <p:nvPr>
            <p:ph type="title"/>
          </p:nvPr>
        </p:nvSpPr>
        <p:spPr/>
        <p:txBody>
          <a:bodyPr/>
          <a:lstStyle/>
          <a:p>
            <a:r>
              <a:rPr lang="en-US" dirty="0"/>
              <a:t>Very Short Physics Lesson</a:t>
            </a:r>
          </a:p>
        </p:txBody>
      </p:sp>
      <p:sp>
        <p:nvSpPr>
          <p:cNvPr id="3" name="Content Placeholder 2">
            <a:extLst>
              <a:ext uri="{FF2B5EF4-FFF2-40B4-BE49-F238E27FC236}">
                <a16:creationId xmlns:a16="http://schemas.microsoft.com/office/drawing/2014/main" id="{A122022C-F0F4-4392-A59A-E0A56DD4D182}"/>
              </a:ext>
            </a:extLst>
          </p:cNvPr>
          <p:cNvSpPr>
            <a:spLocks noGrp="1"/>
          </p:cNvSpPr>
          <p:nvPr>
            <p:ph idx="1"/>
          </p:nvPr>
        </p:nvSpPr>
        <p:spPr/>
        <p:txBody>
          <a:bodyPr/>
          <a:lstStyle/>
          <a:p>
            <a:r>
              <a:rPr lang="en-US" sz="2400" dirty="0"/>
              <a:t>Quantum mechanics tells us that electromagnetic radiation exhibits properties of both waves and particles</a:t>
            </a:r>
          </a:p>
          <a:p>
            <a:r>
              <a:rPr lang="en-US" sz="2400" dirty="0"/>
              <a:t>At the radio end of the spectrum, wave properties dominate</a:t>
            </a:r>
          </a:p>
          <a:p>
            <a:pPr lvl="1"/>
            <a:r>
              <a:rPr lang="en-US" sz="2000" dirty="0"/>
              <a:t>We seldom talk about “radio photons,” although they exist</a:t>
            </a:r>
          </a:p>
          <a:p>
            <a:r>
              <a:rPr lang="en-US" sz="2400" dirty="0"/>
              <a:t>At the gamma ray end, particle properties dominate</a:t>
            </a:r>
          </a:p>
          <a:p>
            <a:pPr lvl="1"/>
            <a:r>
              <a:rPr lang="en-US" sz="2000" dirty="0"/>
              <a:t>We seldom talk about the frequency of a gamma ray</a:t>
            </a:r>
          </a:p>
          <a:p>
            <a:r>
              <a:rPr lang="en-US" sz="2400" dirty="0"/>
              <a:t>The universe responds to EM radiation of different wavelengths in different ways</a:t>
            </a:r>
          </a:p>
        </p:txBody>
      </p:sp>
    </p:spTree>
    <p:extLst>
      <p:ext uri="{BB962C8B-B14F-4D97-AF65-F5344CB8AC3E}">
        <p14:creationId xmlns:p14="http://schemas.microsoft.com/office/powerpoint/2010/main" val="229991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 WWII History</a:t>
            </a:r>
          </a:p>
        </p:txBody>
      </p:sp>
      <p:sp>
        <p:nvSpPr>
          <p:cNvPr id="3" name="Content Placeholder 2"/>
          <p:cNvSpPr>
            <a:spLocks noGrp="1"/>
          </p:cNvSpPr>
          <p:nvPr>
            <p:ph idx="1"/>
          </p:nvPr>
        </p:nvSpPr>
        <p:spPr>
          <a:xfrm>
            <a:off x="990600" y="1219200"/>
            <a:ext cx="7391400" cy="5105400"/>
          </a:xfrm>
        </p:spPr>
        <p:txBody>
          <a:bodyPr/>
          <a:lstStyle/>
          <a:p>
            <a:r>
              <a:rPr lang="en-US" sz="2200" dirty="0"/>
              <a:t>In the 1920s and 1930s, Bell Telephone Laboratories was searching for the origin of static that affected radio communications</a:t>
            </a:r>
          </a:p>
          <a:p>
            <a:r>
              <a:rPr lang="en-US" sz="2200" dirty="0"/>
              <a:t>Bell engineer Karl Jansky built a 100-foot by 20-foot antenna, and pointed it at the sky</a:t>
            </a:r>
          </a:p>
          <a:p>
            <a:r>
              <a:rPr lang="en-US" sz="2200" dirty="0"/>
              <a:t>Jansky found static from thunderstorms (no surprise), but also found a steady hiss that reached maximum intensity every 23 hours and 56 minutes</a:t>
            </a:r>
          </a:p>
          <a:p>
            <a:pPr lvl="1"/>
            <a:r>
              <a:rPr lang="en-US" sz="1800" dirty="0"/>
              <a:t>The precise period of Earth’s rotation</a:t>
            </a:r>
          </a:p>
          <a:p>
            <a:r>
              <a:rPr lang="en-US" sz="2200" dirty="0"/>
              <a:t>Radio astronomy was born!</a:t>
            </a:r>
          </a:p>
        </p:txBody>
      </p:sp>
    </p:spTree>
    <p:extLst>
      <p:ext uri="{BB962C8B-B14F-4D97-AF65-F5344CB8AC3E}">
        <p14:creationId xmlns:p14="http://schemas.microsoft.com/office/powerpoint/2010/main" val="114732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AC7E-7E14-4EF9-9A25-B3441EF0B6B2}"/>
              </a:ext>
            </a:extLst>
          </p:cNvPr>
          <p:cNvSpPr>
            <a:spLocks noGrp="1"/>
          </p:cNvSpPr>
          <p:nvPr>
            <p:ph type="title"/>
          </p:nvPr>
        </p:nvSpPr>
        <p:spPr/>
        <p:txBody>
          <a:bodyPr/>
          <a:lstStyle/>
          <a:p>
            <a:r>
              <a:rPr lang="en-US" dirty="0"/>
              <a:t>Jansky’s Antenna</a:t>
            </a:r>
          </a:p>
        </p:txBody>
      </p:sp>
      <p:pic>
        <p:nvPicPr>
          <p:cNvPr id="5" name="Content Placeholder 4" descr="A picture containing outdoor, grass, water, building&#10;&#10;Description automatically generated">
            <a:extLst>
              <a:ext uri="{FF2B5EF4-FFF2-40B4-BE49-F238E27FC236}">
                <a16:creationId xmlns:a16="http://schemas.microsoft.com/office/drawing/2014/main" id="{41186C85-8BE6-4CBE-B02C-3812EA535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371600"/>
            <a:ext cx="7922673" cy="4222693"/>
          </a:xfrm>
        </p:spPr>
      </p:pic>
    </p:spTree>
    <p:extLst>
      <p:ext uri="{BB962C8B-B14F-4D97-AF65-F5344CB8AC3E}">
        <p14:creationId xmlns:p14="http://schemas.microsoft.com/office/powerpoint/2010/main" val="198444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DDB9-E356-48F3-A9AE-3B6EE9472590}"/>
              </a:ext>
            </a:extLst>
          </p:cNvPr>
          <p:cNvSpPr>
            <a:spLocks noGrp="1"/>
          </p:cNvSpPr>
          <p:nvPr>
            <p:ph type="title"/>
          </p:nvPr>
        </p:nvSpPr>
        <p:spPr/>
        <p:txBody>
          <a:bodyPr/>
          <a:lstStyle/>
          <a:p>
            <a:r>
              <a:rPr lang="en-US" dirty="0"/>
              <a:t>The Jansky Hiss</a:t>
            </a:r>
          </a:p>
        </p:txBody>
      </p:sp>
      <p:sp>
        <p:nvSpPr>
          <p:cNvPr id="3" name="Content Placeholder 2">
            <a:extLst>
              <a:ext uri="{FF2B5EF4-FFF2-40B4-BE49-F238E27FC236}">
                <a16:creationId xmlns:a16="http://schemas.microsoft.com/office/drawing/2014/main" id="{69CFC906-668F-46E8-AA9D-18751E098210}"/>
              </a:ext>
            </a:extLst>
          </p:cNvPr>
          <p:cNvSpPr>
            <a:spLocks noGrp="1"/>
          </p:cNvSpPr>
          <p:nvPr>
            <p:ph idx="1"/>
          </p:nvPr>
        </p:nvSpPr>
        <p:spPr>
          <a:xfrm>
            <a:off x="1143000" y="1371600"/>
            <a:ext cx="7543800" cy="4495800"/>
          </a:xfrm>
        </p:spPr>
        <p:txBody>
          <a:bodyPr/>
          <a:lstStyle/>
          <a:p>
            <a:r>
              <a:rPr lang="en-US" sz="2800" dirty="0"/>
              <a:t>First guess – radio noise from the sun</a:t>
            </a:r>
          </a:p>
          <a:p>
            <a:pPr lvl="1"/>
            <a:r>
              <a:rPr lang="en-US" sz="2400" dirty="0"/>
              <a:t>Proved wrong</a:t>
            </a:r>
          </a:p>
          <a:p>
            <a:r>
              <a:rPr lang="en-US" sz="2800" dirty="0"/>
              <a:t>Signal was strongest in direction of the galactic plane (center of the Milky Way)</a:t>
            </a:r>
          </a:p>
          <a:p>
            <a:r>
              <a:rPr lang="en-US" sz="2800" dirty="0"/>
              <a:t>We now know the noise comes from a 4-million-solar-mass black hole called Sagittarius A*</a:t>
            </a:r>
          </a:p>
          <a:p>
            <a:pPr lvl="1"/>
            <a:r>
              <a:rPr lang="en-US" sz="2400" dirty="0"/>
              <a:t>In the 1920s it was not commonly recognized that the Milky Way is our home galaxy, and black holes were completely unknown</a:t>
            </a:r>
          </a:p>
        </p:txBody>
      </p:sp>
    </p:spTree>
    <p:extLst>
      <p:ext uri="{BB962C8B-B14F-4D97-AF65-F5344CB8AC3E}">
        <p14:creationId xmlns:p14="http://schemas.microsoft.com/office/powerpoint/2010/main" val="243707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8A5D-87F9-4D8B-AC0C-179C6078DB67}"/>
              </a:ext>
            </a:extLst>
          </p:cNvPr>
          <p:cNvSpPr>
            <a:spLocks noGrp="1"/>
          </p:cNvSpPr>
          <p:nvPr>
            <p:ph type="title"/>
          </p:nvPr>
        </p:nvSpPr>
        <p:spPr/>
        <p:txBody>
          <a:bodyPr/>
          <a:lstStyle/>
          <a:p>
            <a:r>
              <a:rPr lang="en-US" dirty="0"/>
              <a:t>Grote </a:t>
            </a:r>
            <a:r>
              <a:rPr lang="en-US" dirty="0" err="1"/>
              <a:t>Reber</a:t>
            </a:r>
            <a:endParaRPr lang="en-US" dirty="0"/>
          </a:p>
        </p:txBody>
      </p:sp>
      <p:pic>
        <p:nvPicPr>
          <p:cNvPr id="5" name="Content Placeholder 4" descr="A close up of a map&#10;&#10;Description automatically generated">
            <a:extLst>
              <a:ext uri="{FF2B5EF4-FFF2-40B4-BE49-F238E27FC236}">
                <a16:creationId xmlns:a16="http://schemas.microsoft.com/office/drawing/2014/main" id="{18C99DC4-7986-4FE3-AE75-F2B9220ED1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4528312"/>
            <a:ext cx="6751320" cy="2304288"/>
          </a:xfrm>
        </p:spPr>
      </p:pic>
      <p:pic>
        <p:nvPicPr>
          <p:cNvPr id="7" name="Picture 6" descr="A vintage photo of an old building&#10;&#10;Description automatically generated">
            <a:extLst>
              <a:ext uri="{FF2B5EF4-FFF2-40B4-BE49-F238E27FC236}">
                <a16:creationId xmlns:a16="http://schemas.microsoft.com/office/drawing/2014/main" id="{8E72EF23-10FC-4E8D-A34E-6F00CDC687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3474720" cy="3736848"/>
          </a:xfrm>
          <a:prstGeom prst="rect">
            <a:avLst/>
          </a:prstGeom>
        </p:spPr>
      </p:pic>
      <p:sp>
        <p:nvSpPr>
          <p:cNvPr id="8" name="TextBox 7">
            <a:extLst>
              <a:ext uri="{FF2B5EF4-FFF2-40B4-BE49-F238E27FC236}">
                <a16:creationId xmlns:a16="http://schemas.microsoft.com/office/drawing/2014/main" id="{01BA49B1-C716-46F8-ABC2-50C7B3D29FAB}"/>
              </a:ext>
            </a:extLst>
          </p:cNvPr>
          <p:cNvSpPr txBox="1"/>
          <p:nvPr/>
        </p:nvSpPr>
        <p:spPr>
          <a:xfrm>
            <a:off x="3581400" y="1219200"/>
            <a:ext cx="5334000" cy="3170099"/>
          </a:xfrm>
          <a:prstGeom prst="rect">
            <a:avLst/>
          </a:prstGeom>
          <a:noFill/>
        </p:spPr>
        <p:txBody>
          <a:bodyPr wrap="square" rtlCol="0">
            <a:spAutoFit/>
          </a:bodyPr>
          <a:lstStyle/>
          <a:p>
            <a:r>
              <a:rPr lang="en-US" sz="2000" dirty="0"/>
              <a:t>In the 1930s, Grote </a:t>
            </a:r>
            <a:r>
              <a:rPr lang="en-US" sz="2000" dirty="0" err="1"/>
              <a:t>Reber</a:t>
            </a:r>
            <a:r>
              <a:rPr lang="en-US" sz="2000" dirty="0"/>
              <a:t> built a 30-foot parabolic dish antenna in his back yard. He later moved it to the National Radio Astronomical Observatory in Green Bank WV. (Notice the elegant landscaping.) </a:t>
            </a:r>
            <a:r>
              <a:rPr lang="en-US" sz="2000" dirty="0" err="1"/>
              <a:t>Reber</a:t>
            </a:r>
            <a:r>
              <a:rPr lang="en-US" sz="2000" dirty="0"/>
              <a:t> mapped radio emissions from a broad swath of the galaxy. Two of his original contour plots from 1943 are below. Photo courtesy NRAO. Contour plot, Sky &amp; Telescope Magazine, 1949</a:t>
            </a:r>
          </a:p>
        </p:txBody>
      </p:sp>
    </p:spTree>
    <p:extLst>
      <p:ext uri="{BB962C8B-B14F-4D97-AF65-F5344CB8AC3E}">
        <p14:creationId xmlns:p14="http://schemas.microsoft.com/office/powerpoint/2010/main" val="719987551"/>
      </p:ext>
    </p:extLst>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TotalTime>
  <Words>2102</Words>
  <Application>Microsoft Office PowerPoint</Application>
  <PresentationFormat>On-screen Show (4:3)</PresentationFormat>
  <Paragraphs>164</Paragraphs>
  <Slides>30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Mountain Top</vt:lpstr>
      <vt:lpstr>Radio Astronomy </vt:lpstr>
      <vt:lpstr>Some Perspective</vt:lpstr>
      <vt:lpstr>Why Do Radio Astronomy?</vt:lpstr>
      <vt:lpstr>The Electromagnetic Spectrum</vt:lpstr>
      <vt:lpstr>Very Short Physics Lesson</vt:lpstr>
      <vt:lpstr>Pre WWII History</vt:lpstr>
      <vt:lpstr>Jansky’s Antenna</vt:lpstr>
      <vt:lpstr>The Jansky Hiss</vt:lpstr>
      <vt:lpstr>Grote Reber</vt:lpstr>
      <vt:lpstr>Reber’s Discoverys</vt:lpstr>
      <vt:lpstr>James Hey</vt:lpstr>
      <vt:lpstr>WWII and Later</vt:lpstr>
      <vt:lpstr>Pulsars</vt:lpstr>
      <vt:lpstr>Quasars</vt:lpstr>
      <vt:lpstr>Quasars</vt:lpstr>
      <vt:lpstr>Gravitational Waves</vt:lpstr>
      <vt:lpstr>Neutron Stars</vt:lpstr>
      <vt:lpstr>Exoplanets</vt:lpstr>
      <vt:lpstr>Radio Astronomy Hardware</vt:lpstr>
      <vt:lpstr>Arecibo Dish</vt:lpstr>
      <vt:lpstr>Five-Hundred-Meter Aperture Spherical Telescope</vt:lpstr>
      <vt:lpstr>Pointing Limitations</vt:lpstr>
      <vt:lpstr>VLA</vt:lpstr>
      <vt:lpstr>ALMA</vt:lpstr>
      <vt:lpstr>VLBA</vt:lpstr>
      <vt:lpstr>Puzzles Remaining for Astronomers to Solve</vt:lpstr>
      <vt:lpstr>Dark Energy</vt:lpstr>
      <vt:lpstr>Dark Matter</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Radio Astronomy </dc:title>
  <dc:creator>Richard Colarco</dc:creator>
  <cp:lastModifiedBy>Richard Colarco</cp:lastModifiedBy>
  <cp:revision>6</cp:revision>
  <dcterms:created xsi:type="dcterms:W3CDTF">2020-07-06T14:08:33Z</dcterms:created>
  <dcterms:modified xsi:type="dcterms:W3CDTF">2023-02-15T13:42:57Z</dcterms:modified>
</cp:coreProperties>
</file>